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9" r:id="rId5"/>
    <p:sldId id="286" r:id="rId6"/>
    <p:sldId id="288" r:id="rId7"/>
    <p:sldId id="289" r:id="rId8"/>
    <p:sldId id="290" r:id="rId9"/>
    <p:sldId id="291" r:id="rId10"/>
    <p:sldId id="292" r:id="rId11"/>
    <p:sldId id="293" r:id="rId12"/>
    <p:sldId id="322" r:id="rId13"/>
    <p:sldId id="294" r:id="rId14"/>
    <p:sldId id="295" r:id="rId15"/>
    <p:sldId id="321" r:id="rId16"/>
    <p:sldId id="310" r:id="rId17"/>
    <p:sldId id="311" r:id="rId18"/>
    <p:sldId id="312" r:id="rId19"/>
  </p:sldIdLst>
  <p:sldSz cx="9144000" cy="6858000" type="screen4x3"/>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A2F"/>
    <a:srgbClr val="296D7F"/>
    <a:srgbClr val="3A9AB4"/>
    <a:srgbClr val="B7C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6" autoAdjust="0"/>
    <p:restoredTop sz="80302" autoAdjust="0"/>
  </p:normalViewPr>
  <p:slideViewPr>
    <p:cSldViewPr snapToGrid="0">
      <p:cViewPr varScale="1">
        <p:scale>
          <a:sx n="127" d="100"/>
          <a:sy n="127" d="100"/>
        </p:scale>
        <p:origin x="-318" y="-10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drugs withdrawn from the market</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de-DE"/>
                </a:p>
              </c:txPr>
              <c:dLblPos val="outEnd"/>
              <c:showLegendKey val="0"/>
              <c:showVal val="0"/>
              <c:showCatName val="1"/>
              <c:showSerName val="0"/>
              <c:showPercent val="1"/>
              <c:showBubbleSize val="0"/>
            </c:dLbl>
            <c:dLbl>
              <c:idx val="1"/>
              <c:layout>
                <c:manualLayout>
                  <c:x val="-5.9374999999999997E-2"/>
                  <c:y val="0.14531250000000001"/>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r>
                      <a:rPr lang="en-US" sz="1200" baseline="0" dirty="0" smtClean="0"/>
                      <a:t>cardio-vascular</a:t>
                    </a:r>
                    <a:r>
                      <a:rPr lang="en-US" sz="1200" baseline="0" dirty="0"/>
                      <a:t>
</a:t>
                    </a:r>
                    <a:fld id="{C6B1BC76-26AF-0949-BAE2-2B1C35630DD0}" type="PERCENTAGE">
                      <a:rPr lang="en-US" sz="1200" baseline="0"/>
                      <a:pPr>
                        <a:defRPr sz="1200" b="1" i="0" u="none" strike="noStrike" kern="1200" spc="0" baseline="0">
                          <a:solidFill>
                            <a:schemeClr val="accent1"/>
                          </a:solidFill>
                          <a:latin typeface="+mn-lt"/>
                          <a:ea typeface="+mn-ea"/>
                          <a:cs typeface="+mn-cs"/>
                        </a:defRPr>
                      </a:pPr>
                      <a:t>[PERCENTAGE]</a:t>
                    </a:fld>
                    <a:endParaRPr lang="en-US" baseline="0" dirty="0"/>
                  </a:p>
                </c:rich>
              </c:tx>
              <c:spPr>
                <a:noFill/>
                <a:ln>
                  <a:noFill/>
                </a:ln>
                <a:effectLst/>
              </c:spPr>
              <c:dLblPos val="bestFit"/>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de-DE"/>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de-DE"/>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de-DE"/>
                </a:p>
              </c:txPr>
              <c:dLblPos val="outEnd"/>
              <c:showLegendKey val="0"/>
              <c:showVal val="0"/>
              <c:showCatName val="1"/>
              <c:showSerName val="0"/>
              <c:showPercent val="1"/>
              <c:showBubbleSize val="0"/>
            </c:dLbl>
            <c:dLbl>
              <c:idx val="5"/>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r>
                      <a:rPr lang="en-US" sz="1200" dirty="0" smtClean="0"/>
                      <a:t>carcinogenic</a:t>
                    </a:r>
                    <a:r>
                      <a:rPr lang="en-US" sz="1200" baseline="0" dirty="0"/>
                      <a:t>
</a:t>
                    </a:r>
                    <a:fld id="{649C8A43-2CBD-4047-BE32-3C2FD5D33F04}" type="PERCENTAGE">
                      <a:rPr lang="en-US" sz="1200" baseline="0"/>
                      <a:pPr>
                        <a:defRPr sz="1200" b="1" i="0" u="none" strike="noStrike" kern="1200" spc="0" baseline="0">
                          <a:solidFill>
                            <a:schemeClr val="accent1"/>
                          </a:solidFill>
                          <a:latin typeface="+mn-lt"/>
                          <a:ea typeface="+mn-ea"/>
                          <a:cs typeface="+mn-cs"/>
                        </a:defRPr>
                      </a:pPr>
                      <a:t>[PERCENTAGE]</a:t>
                    </a:fld>
                    <a:endParaRPr lang="en-US" baseline="0" dirty="0"/>
                  </a:p>
                </c:rich>
              </c:tx>
              <c:spPr>
                <a:noFill/>
                <a:ln>
                  <a:noFill/>
                </a:ln>
                <a:effectLst/>
              </c:sp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de-DE"/>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de-DE"/>
                </a:p>
              </c:txPr>
              <c:dLblPos val="outEnd"/>
              <c:showLegendKey val="0"/>
              <c:showVal val="0"/>
              <c:showCatName val="1"/>
              <c:showSerName val="0"/>
              <c:showPercent val="1"/>
              <c:showBubbleSize val="0"/>
            </c:dLbl>
            <c:dLbl>
              <c:idx val="8"/>
              <c:layout>
                <c:manualLayout>
                  <c:x val="6.2499999999999804E-3"/>
                  <c:y val="4.37499999999999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n-lt"/>
                      <a:ea typeface="+mn-ea"/>
                      <a:cs typeface="+mn-cs"/>
                    </a:defRPr>
                  </a:pPr>
                  <a:endParaRPr lang="de-DE"/>
                </a:p>
              </c:txPr>
              <c:dLblPos val="bestFit"/>
              <c:showLegendKey val="0"/>
              <c:showVal val="0"/>
              <c:showCatName val="1"/>
              <c:showSerName val="0"/>
              <c:showPercent val="1"/>
              <c:showBubbleSize val="0"/>
            </c:dLbl>
            <c:spPr>
              <a:noFill/>
              <a:ln>
                <a:noFill/>
              </a:ln>
              <a:effectLst/>
            </c:spPr>
            <c:txPr>
              <a:bodyPr/>
              <a:lstStyle/>
              <a:p>
                <a:pPr>
                  <a:defRPr sz="1200"/>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hepatic </c:v>
                </c:pt>
                <c:pt idx="1">
                  <c:v>cardiovascular</c:v>
                </c:pt>
                <c:pt idx="2">
                  <c:v>haematologic</c:v>
                </c:pt>
                <c:pt idx="3">
                  <c:v>neurologic</c:v>
                </c:pt>
                <c:pt idx="4">
                  <c:v>dermatologic</c:v>
                </c:pt>
                <c:pt idx="5">
                  <c:v>carinogenic</c:v>
                </c:pt>
                <c:pt idx="6">
                  <c:v>renal</c:v>
                </c:pt>
                <c:pt idx="7">
                  <c:v>respiratory</c:v>
                </c:pt>
                <c:pt idx="8">
                  <c:v>other/multiple/unknown</c:v>
                </c:pt>
              </c:strCache>
            </c:strRef>
          </c:cat>
          <c:val>
            <c:numRef>
              <c:f>Sheet1!$B$2:$B$10</c:f>
              <c:numCache>
                <c:formatCode>General</c:formatCode>
                <c:ptCount val="9"/>
                <c:pt idx="0">
                  <c:v>60</c:v>
                </c:pt>
                <c:pt idx="1">
                  <c:v>48</c:v>
                </c:pt>
                <c:pt idx="2">
                  <c:v>31</c:v>
                </c:pt>
                <c:pt idx="3">
                  <c:v>27</c:v>
                </c:pt>
                <c:pt idx="4">
                  <c:v>22</c:v>
                </c:pt>
                <c:pt idx="5">
                  <c:v>22</c:v>
                </c:pt>
                <c:pt idx="6">
                  <c:v>12</c:v>
                </c:pt>
                <c:pt idx="7">
                  <c:v>9</c:v>
                </c:pt>
                <c:pt idx="8">
                  <c:v>60</c:v>
                </c:pt>
              </c:numCache>
            </c:numRef>
          </c:val>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A18F1-3AEA-D847-A9A8-CE778626519E}" type="doc">
      <dgm:prSet loTypeId="urn:microsoft.com/office/officeart/2005/8/layout/chevron1" loCatId="" qsTypeId="urn:microsoft.com/office/officeart/2005/8/quickstyle/simple4" qsCatId="simple" csTypeId="urn:microsoft.com/office/officeart/2005/8/colors/accent1_2" csCatId="accent1" phldr="1"/>
      <dgm:spPr/>
    </dgm:pt>
    <dgm:pt modelId="{0F97F252-5E45-7A43-BFF5-2AC4CE565827}">
      <dgm:prSet phldrT="[Text]"/>
      <dgm:spPr/>
      <dgm:t>
        <a:bodyPr/>
        <a:lstStyle/>
        <a:p>
          <a:r>
            <a:rPr lang="en-GB" dirty="0" smtClean="0"/>
            <a:t>Marketing</a:t>
          </a:r>
        </a:p>
        <a:p>
          <a:r>
            <a:rPr lang="en-GB" dirty="0" smtClean="0"/>
            <a:t>Phase 4</a:t>
          </a:r>
          <a:endParaRPr lang="en-GB" dirty="0"/>
        </a:p>
      </dgm:t>
    </dgm:pt>
    <dgm:pt modelId="{B0C9016B-4FBC-0541-A8EC-EA06DE581BD8}" type="parTrans" cxnId="{92CB5A53-6287-9241-8A31-569A24562820}">
      <dgm:prSet/>
      <dgm:spPr/>
      <dgm:t>
        <a:bodyPr/>
        <a:lstStyle/>
        <a:p>
          <a:endParaRPr lang="en-GB"/>
        </a:p>
      </dgm:t>
    </dgm:pt>
    <dgm:pt modelId="{8A691044-8100-074C-B4EE-796DAA879606}" type="sibTrans" cxnId="{92CB5A53-6287-9241-8A31-569A24562820}">
      <dgm:prSet/>
      <dgm:spPr/>
      <dgm:t>
        <a:bodyPr/>
        <a:lstStyle/>
        <a:p>
          <a:endParaRPr lang="en-GB"/>
        </a:p>
      </dgm:t>
    </dgm:pt>
    <dgm:pt modelId="{A94C3CA5-B359-AF47-8F59-A0C8F29A34A2}">
      <dgm:prSet/>
      <dgm:spPr/>
      <dgm:t>
        <a:bodyPr/>
        <a:lstStyle/>
        <a:p>
          <a:r>
            <a:rPr lang="en-GB" dirty="0" smtClean="0"/>
            <a:t>Phase1</a:t>
          </a:r>
        </a:p>
        <a:p>
          <a:r>
            <a:rPr lang="en-GB" dirty="0" smtClean="0"/>
            <a:t>Phase 2</a:t>
          </a:r>
          <a:endParaRPr lang="en-GB" dirty="0"/>
        </a:p>
      </dgm:t>
    </dgm:pt>
    <dgm:pt modelId="{3C6A885C-2462-4A46-B76A-177BE17B6893}" type="parTrans" cxnId="{1C3A6A04-1721-9143-9F00-A9A38BC3974B}">
      <dgm:prSet/>
      <dgm:spPr/>
      <dgm:t>
        <a:bodyPr/>
        <a:lstStyle/>
        <a:p>
          <a:endParaRPr lang="en-GB"/>
        </a:p>
      </dgm:t>
    </dgm:pt>
    <dgm:pt modelId="{BB447C08-E04C-5A48-8BC4-427D2D4E813F}" type="sibTrans" cxnId="{1C3A6A04-1721-9143-9F00-A9A38BC3974B}">
      <dgm:prSet/>
      <dgm:spPr/>
      <dgm:t>
        <a:bodyPr/>
        <a:lstStyle/>
        <a:p>
          <a:endParaRPr lang="en-GB"/>
        </a:p>
      </dgm:t>
    </dgm:pt>
    <dgm:pt modelId="{414D9D38-1061-6846-A30F-8F57D1BEB4DF}">
      <dgm:prSet/>
      <dgm:spPr/>
      <dgm:t>
        <a:bodyPr/>
        <a:lstStyle/>
        <a:p>
          <a:r>
            <a:rPr lang="en-GB" dirty="0" smtClean="0"/>
            <a:t>Phase 3</a:t>
          </a:r>
        </a:p>
        <a:p>
          <a:r>
            <a:rPr lang="en-GB" dirty="0" smtClean="0"/>
            <a:t>NDA/MAA</a:t>
          </a:r>
          <a:endParaRPr lang="en-GB" dirty="0"/>
        </a:p>
      </dgm:t>
    </dgm:pt>
    <dgm:pt modelId="{CB534F3A-CF59-1B4A-B8E2-283BF2E3684C}" type="parTrans" cxnId="{572B8853-C4B8-0E4F-83C7-8DB700D7FC8F}">
      <dgm:prSet/>
      <dgm:spPr/>
      <dgm:t>
        <a:bodyPr/>
        <a:lstStyle/>
        <a:p>
          <a:endParaRPr lang="en-GB"/>
        </a:p>
      </dgm:t>
    </dgm:pt>
    <dgm:pt modelId="{B45D283B-2CD4-F74A-B7D2-9266B3FEA155}" type="sibTrans" cxnId="{572B8853-C4B8-0E4F-83C7-8DB700D7FC8F}">
      <dgm:prSet/>
      <dgm:spPr/>
      <dgm:t>
        <a:bodyPr/>
        <a:lstStyle/>
        <a:p>
          <a:endParaRPr lang="en-GB"/>
        </a:p>
      </dgm:t>
    </dgm:pt>
    <dgm:pt modelId="{2A667A26-867F-5F42-BC76-1C42D5305F82}">
      <dgm:prSet/>
      <dgm:spPr/>
      <dgm:t>
        <a:bodyPr/>
        <a:lstStyle/>
        <a:p>
          <a:r>
            <a:rPr lang="en-GB" dirty="0" smtClean="0"/>
            <a:t>CD toxicology</a:t>
          </a:r>
          <a:endParaRPr lang="en-GB" dirty="0"/>
        </a:p>
      </dgm:t>
    </dgm:pt>
    <dgm:pt modelId="{1D61C75B-B052-8945-AFBC-1329719C7AF4}" type="parTrans" cxnId="{D2790644-37BF-2249-8FC8-91907B2752F8}">
      <dgm:prSet/>
      <dgm:spPr/>
      <dgm:t>
        <a:bodyPr/>
        <a:lstStyle/>
        <a:p>
          <a:endParaRPr lang="en-GB"/>
        </a:p>
      </dgm:t>
    </dgm:pt>
    <dgm:pt modelId="{7BCBC8F5-E45E-4841-9BBC-2A49F1DE5A35}" type="sibTrans" cxnId="{D2790644-37BF-2249-8FC8-91907B2752F8}">
      <dgm:prSet/>
      <dgm:spPr/>
      <dgm:t>
        <a:bodyPr/>
        <a:lstStyle/>
        <a:p>
          <a:endParaRPr lang="en-GB"/>
        </a:p>
      </dgm:t>
    </dgm:pt>
    <dgm:pt modelId="{7AE58ABD-C2AE-5942-9C6B-81B490481D0B}" type="pres">
      <dgm:prSet presAssocID="{C8CA18F1-3AEA-D847-A9A8-CE778626519E}" presName="Name0" presStyleCnt="0">
        <dgm:presLayoutVars>
          <dgm:dir/>
          <dgm:animLvl val="lvl"/>
          <dgm:resizeHandles val="exact"/>
        </dgm:presLayoutVars>
      </dgm:prSet>
      <dgm:spPr/>
    </dgm:pt>
    <dgm:pt modelId="{C8E4E205-F813-AC45-8314-B2681D4AA81A}" type="pres">
      <dgm:prSet presAssocID="{2A667A26-867F-5F42-BC76-1C42D5305F82}" presName="parTxOnly" presStyleLbl="node1" presStyleIdx="0" presStyleCnt="4">
        <dgm:presLayoutVars>
          <dgm:chMax val="0"/>
          <dgm:chPref val="0"/>
          <dgm:bulletEnabled val="1"/>
        </dgm:presLayoutVars>
      </dgm:prSet>
      <dgm:spPr/>
      <dgm:t>
        <a:bodyPr/>
        <a:lstStyle/>
        <a:p>
          <a:endParaRPr lang="en-GB"/>
        </a:p>
      </dgm:t>
    </dgm:pt>
    <dgm:pt modelId="{ADC05E8A-D5F5-6D44-9C63-C3B514ADAFFE}" type="pres">
      <dgm:prSet presAssocID="{7BCBC8F5-E45E-4841-9BBC-2A49F1DE5A35}" presName="parTxOnlySpace" presStyleCnt="0"/>
      <dgm:spPr/>
    </dgm:pt>
    <dgm:pt modelId="{228D3F7B-A613-3344-A60F-DAD9CEEC7B06}" type="pres">
      <dgm:prSet presAssocID="{A94C3CA5-B359-AF47-8F59-A0C8F29A34A2}" presName="parTxOnly" presStyleLbl="node1" presStyleIdx="1" presStyleCnt="4">
        <dgm:presLayoutVars>
          <dgm:chMax val="0"/>
          <dgm:chPref val="0"/>
          <dgm:bulletEnabled val="1"/>
        </dgm:presLayoutVars>
      </dgm:prSet>
      <dgm:spPr/>
      <dgm:t>
        <a:bodyPr/>
        <a:lstStyle/>
        <a:p>
          <a:endParaRPr lang="en-GB"/>
        </a:p>
      </dgm:t>
    </dgm:pt>
    <dgm:pt modelId="{AAE33DA2-9223-3743-831C-49C25BE632A1}" type="pres">
      <dgm:prSet presAssocID="{BB447C08-E04C-5A48-8BC4-427D2D4E813F}" presName="parTxOnlySpace" presStyleCnt="0"/>
      <dgm:spPr/>
    </dgm:pt>
    <dgm:pt modelId="{987792C2-ECEB-6E44-B760-485415AE6541}" type="pres">
      <dgm:prSet presAssocID="{414D9D38-1061-6846-A30F-8F57D1BEB4DF}" presName="parTxOnly" presStyleLbl="node1" presStyleIdx="2" presStyleCnt="4">
        <dgm:presLayoutVars>
          <dgm:chMax val="0"/>
          <dgm:chPref val="0"/>
          <dgm:bulletEnabled val="1"/>
        </dgm:presLayoutVars>
      </dgm:prSet>
      <dgm:spPr/>
      <dgm:t>
        <a:bodyPr/>
        <a:lstStyle/>
        <a:p>
          <a:endParaRPr lang="en-GB"/>
        </a:p>
      </dgm:t>
    </dgm:pt>
    <dgm:pt modelId="{E0EB817E-4582-1D4B-863D-842C4D7E27E3}" type="pres">
      <dgm:prSet presAssocID="{B45D283B-2CD4-F74A-B7D2-9266B3FEA155}" presName="parTxOnlySpace" presStyleCnt="0"/>
      <dgm:spPr/>
    </dgm:pt>
    <dgm:pt modelId="{2E08F526-77F1-F544-9EA2-85C5FFA68239}" type="pres">
      <dgm:prSet presAssocID="{0F97F252-5E45-7A43-BFF5-2AC4CE565827}" presName="parTxOnly" presStyleLbl="node1" presStyleIdx="3" presStyleCnt="4">
        <dgm:presLayoutVars>
          <dgm:chMax val="0"/>
          <dgm:chPref val="0"/>
          <dgm:bulletEnabled val="1"/>
        </dgm:presLayoutVars>
      </dgm:prSet>
      <dgm:spPr/>
      <dgm:t>
        <a:bodyPr/>
        <a:lstStyle/>
        <a:p>
          <a:endParaRPr lang="en-GB"/>
        </a:p>
      </dgm:t>
    </dgm:pt>
  </dgm:ptLst>
  <dgm:cxnLst>
    <dgm:cxn modelId="{1914F4E6-8EB0-8C4B-8F23-DF5B9A173DB7}" type="presOf" srcId="{C8CA18F1-3AEA-D847-A9A8-CE778626519E}" destId="{7AE58ABD-C2AE-5942-9C6B-81B490481D0B}" srcOrd="0" destOrd="0" presId="urn:microsoft.com/office/officeart/2005/8/layout/chevron1"/>
    <dgm:cxn modelId="{1D76FC0F-36C1-7F4A-AF1C-57F301D228EA}" type="presOf" srcId="{414D9D38-1061-6846-A30F-8F57D1BEB4DF}" destId="{987792C2-ECEB-6E44-B760-485415AE6541}" srcOrd="0" destOrd="0" presId="urn:microsoft.com/office/officeart/2005/8/layout/chevron1"/>
    <dgm:cxn modelId="{1C3A6A04-1721-9143-9F00-A9A38BC3974B}" srcId="{C8CA18F1-3AEA-D847-A9A8-CE778626519E}" destId="{A94C3CA5-B359-AF47-8F59-A0C8F29A34A2}" srcOrd="1" destOrd="0" parTransId="{3C6A885C-2462-4A46-B76A-177BE17B6893}" sibTransId="{BB447C08-E04C-5A48-8BC4-427D2D4E813F}"/>
    <dgm:cxn modelId="{1046DDDD-2188-7847-8585-3F8F123202A2}" type="presOf" srcId="{A94C3CA5-B359-AF47-8F59-A0C8F29A34A2}" destId="{228D3F7B-A613-3344-A60F-DAD9CEEC7B06}" srcOrd="0" destOrd="0" presId="urn:microsoft.com/office/officeart/2005/8/layout/chevron1"/>
    <dgm:cxn modelId="{572B8853-C4B8-0E4F-83C7-8DB700D7FC8F}" srcId="{C8CA18F1-3AEA-D847-A9A8-CE778626519E}" destId="{414D9D38-1061-6846-A30F-8F57D1BEB4DF}" srcOrd="2" destOrd="0" parTransId="{CB534F3A-CF59-1B4A-B8E2-283BF2E3684C}" sibTransId="{B45D283B-2CD4-F74A-B7D2-9266B3FEA155}"/>
    <dgm:cxn modelId="{92CB5A53-6287-9241-8A31-569A24562820}" srcId="{C8CA18F1-3AEA-D847-A9A8-CE778626519E}" destId="{0F97F252-5E45-7A43-BFF5-2AC4CE565827}" srcOrd="3" destOrd="0" parTransId="{B0C9016B-4FBC-0541-A8EC-EA06DE581BD8}" sibTransId="{8A691044-8100-074C-B4EE-796DAA879606}"/>
    <dgm:cxn modelId="{D2790644-37BF-2249-8FC8-91907B2752F8}" srcId="{C8CA18F1-3AEA-D847-A9A8-CE778626519E}" destId="{2A667A26-867F-5F42-BC76-1C42D5305F82}" srcOrd="0" destOrd="0" parTransId="{1D61C75B-B052-8945-AFBC-1329719C7AF4}" sibTransId="{7BCBC8F5-E45E-4841-9BBC-2A49F1DE5A35}"/>
    <dgm:cxn modelId="{042FD170-4A6B-A54A-9F62-9B86E918CA5D}" type="presOf" srcId="{2A667A26-867F-5F42-BC76-1C42D5305F82}" destId="{C8E4E205-F813-AC45-8314-B2681D4AA81A}" srcOrd="0" destOrd="0" presId="urn:microsoft.com/office/officeart/2005/8/layout/chevron1"/>
    <dgm:cxn modelId="{770BC457-08B7-8D4D-A0B4-87E6F4A52AA6}" type="presOf" srcId="{0F97F252-5E45-7A43-BFF5-2AC4CE565827}" destId="{2E08F526-77F1-F544-9EA2-85C5FFA68239}" srcOrd="0" destOrd="0" presId="urn:microsoft.com/office/officeart/2005/8/layout/chevron1"/>
    <dgm:cxn modelId="{29E8BCC9-070B-2F4A-B633-2AB03DFA22DA}" type="presParOf" srcId="{7AE58ABD-C2AE-5942-9C6B-81B490481D0B}" destId="{C8E4E205-F813-AC45-8314-B2681D4AA81A}" srcOrd="0" destOrd="0" presId="urn:microsoft.com/office/officeart/2005/8/layout/chevron1"/>
    <dgm:cxn modelId="{B366C968-D738-7444-A918-AD4D636CD1F6}" type="presParOf" srcId="{7AE58ABD-C2AE-5942-9C6B-81B490481D0B}" destId="{ADC05E8A-D5F5-6D44-9C63-C3B514ADAFFE}" srcOrd="1" destOrd="0" presId="urn:microsoft.com/office/officeart/2005/8/layout/chevron1"/>
    <dgm:cxn modelId="{2170723E-275A-F64B-A078-A15C8CFBDB1E}" type="presParOf" srcId="{7AE58ABD-C2AE-5942-9C6B-81B490481D0B}" destId="{228D3F7B-A613-3344-A60F-DAD9CEEC7B06}" srcOrd="2" destOrd="0" presId="urn:microsoft.com/office/officeart/2005/8/layout/chevron1"/>
    <dgm:cxn modelId="{A57A14B9-0072-AB4B-B1D7-A696D3FF385E}" type="presParOf" srcId="{7AE58ABD-C2AE-5942-9C6B-81B490481D0B}" destId="{AAE33DA2-9223-3743-831C-49C25BE632A1}" srcOrd="3" destOrd="0" presId="urn:microsoft.com/office/officeart/2005/8/layout/chevron1"/>
    <dgm:cxn modelId="{CC55A5E2-9CFA-1A40-A10C-0112214D3123}" type="presParOf" srcId="{7AE58ABD-C2AE-5942-9C6B-81B490481D0B}" destId="{987792C2-ECEB-6E44-B760-485415AE6541}" srcOrd="4" destOrd="0" presId="urn:microsoft.com/office/officeart/2005/8/layout/chevron1"/>
    <dgm:cxn modelId="{29F57D8A-B74E-4A49-A5D4-B2E1D55EEDA0}" type="presParOf" srcId="{7AE58ABD-C2AE-5942-9C6B-81B490481D0B}" destId="{E0EB817E-4582-1D4B-863D-842C4D7E27E3}" srcOrd="5" destOrd="0" presId="urn:microsoft.com/office/officeart/2005/8/layout/chevron1"/>
    <dgm:cxn modelId="{D9BFDD31-3C7C-2945-8090-6A0DF8413E65}" type="presParOf" srcId="{7AE58ABD-C2AE-5942-9C6B-81B490481D0B}" destId="{2E08F526-77F1-F544-9EA2-85C5FFA6823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A18F1-3AEA-D847-A9A8-CE778626519E}" type="doc">
      <dgm:prSet loTypeId="urn:microsoft.com/office/officeart/2005/8/layout/chevron1" loCatId="" qsTypeId="urn:microsoft.com/office/officeart/2005/8/quickstyle/simple4" qsCatId="simple" csTypeId="urn:microsoft.com/office/officeart/2005/8/colors/accent1_2" csCatId="accent1" phldr="1"/>
      <dgm:spPr/>
    </dgm:pt>
    <dgm:pt modelId="{0F97F252-5E45-7A43-BFF5-2AC4CE565827}">
      <dgm:prSet phldrT="[Text]"/>
      <dgm:spPr/>
      <dgm:t>
        <a:bodyPr/>
        <a:lstStyle/>
        <a:p>
          <a:r>
            <a:rPr lang="en-GB" dirty="0" smtClean="0"/>
            <a:t>Marketing</a:t>
          </a:r>
        </a:p>
        <a:p>
          <a:r>
            <a:rPr lang="en-GB" dirty="0" smtClean="0"/>
            <a:t>Phase 4</a:t>
          </a:r>
          <a:endParaRPr lang="en-GB" dirty="0"/>
        </a:p>
      </dgm:t>
    </dgm:pt>
    <dgm:pt modelId="{B0C9016B-4FBC-0541-A8EC-EA06DE581BD8}" type="parTrans" cxnId="{92CB5A53-6287-9241-8A31-569A24562820}">
      <dgm:prSet/>
      <dgm:spPr/>
      <dgm:t>
        <a:bodyPr/>
        <a:lstStyle/>
        <a:p>
          <a:endParaRPr lang="en-GB"/>
        </a:p>
      </dgm:t>
    </dgm:pt>
    <dgm:pt modelId="{8A691044-8100-074C-B4EE-796DAA879606}" type="sibTrans" cxnId="{92CB5A53-6287-9241-8A31-569A24562820}">
      <dgm:prSet/>
      <dgm:spPr/>
      <dgm:t>
        <a:bodyPr/>
        <a:lstStyle/>
        <a:p>
          <a:endParaRPr lang="en-GB"/>
        </a:p>
      </dgm:t>
    </dgm:pt>
    <dgm:pt modelId="{A94C3CA5-B359-AF47-8F59-A0C8F29A34A2}">
      <dgm:prSet/>
      <dgm:spPr/>
      <dgm:t>
        <a:bodyPr/>
        <a:lstStyle/>
        <a:p>
          <a:r>
            <a:rPr lang="en-GB" dirty="0" smtClean="0"/>
            <a:t>Phase1</a:t>
          </a:r>
        </a:p>
        <a:p>
          <a:r>
            <a:rPr lang="en-GB" dirty="0" smtClean="0"/>
            <a:t>Phase 2</a:t>
          </a:r>
          <a:endParaRPr lang="en-GB" dirty="0"/>
        </a:p>
      </dgm:t>
    </dgm:pt>
    <dgm:pt modelId="{3C6A885C-2462-4A46-B76A-177BE17B6893}" type="parTrans" cxnId="{1C3A6A04-1721-9143-9F00-A9A38BC3974B}">
      <dgm:prSet/>
      <dgm:spPr/>
      <dgm:t>
        <a:bodyPr/>
        <a:lstStyle/>
        <a:p>
          <a:endParaRPr lang="en-GB"/>
        </a:p>
      </dgm:t>
    </dgm:pt>
    <dgm:pt modelId="{BB447C08-E04C-5A48-8BC4-427D2D4E813F}" type="sibTrans" cxnId="{1C3A6A04-1721-9143-9F00-A9A38BC3974B}">
      <dgm:prSet/>
      <dgm:spPr/>
      <dgm:t>
        <a:bodyPr/>
        <a:lstStyle/>
        <a:p>
          <a:endParaRPr lang="en-GB"/>
        </a:p>
      </dgm:t>
    </dgm:pt>
    <dgm:pt modelId="{414D9D38-1061-6846-A30F-8F57D1BEB4DF}">
      <dgm:prSet/>
      <dgm:spPr/>
      <dgm:t>
        <a:bodyPr/>
        <a:lstStyle/>
        <a:p>
          <a:r>
            <a:rPr lang="en-GB" dirty="0" smtClean="0"/>
            <a:t>Phase 3</a:t>
          </a:r>
        </a:p>
        <a:p>
          <a:r>
            <a:rPr lang="en-GB" dirty="0" smtClean="0"/>
            <a:t>NDA/MAA</a:t>
          </a:r>
          <a:endParaRPr lang="en-GB" dirty="0"/>
        </a:p>
      </dgm:t>
    </dgm:pt>
    <dgm:pt modelId="{CB534F3A-CF59-1B4A-B8E2-283BF2E3684C}" type="parTrans" cxnId="{572B8853-C4B8-0E4F-83C7-8DB700D7FC8F}">
      <dgm:prSet/>
      <dgm:spPr/>
      <dgm:t>
        <a:bodyPr/>
        <a:lstStyle/>
        <a:p>
          <a:endParaRPr lang="en-GB"/>
        </a:p>
      </dgm:t>
    </dgm:pt>
    <dgm:pt modelId="{B45D283B-2CD4-F74A-B7D2-9266B3FEA155}" type="sibTrans" cxnId="{572B8853-C4B8-0E4F-83C7-8DB700D7FC8F}">
      <dgm:prSet/>
      <dgm:spPr/>
      <dgm:t>
        <a:bodyPr/>
        <a:lstStyle/>
        <a:p>
          <a:endParaRPr lang="en-GB"/>
        </a:p>
      </dgm:t>
    </dgm:pt>
    <dgm:pt modelId="{2A667A26-867F-5F42-BC76-1C42D5305F82}">
      <dgm:prSet/>
      <dgm:spPr/>
      <dgm:t>
        <a:bodyPr/>
        <a:lstStyle/>
        <a:p>
          <a:r>
            <a:rPr lang="en-GB" dirty="0" smtClean="0"/>
            <a:t>CD toxicology</a:t>
          </a:r>
          <a:endParaRPr lang="en-GB" dirty="0"/>
        </a:p>
      </dgm:t>
    </dgm:pt>
    <dgm:pt modelId="{1D61C75B-B052-8945-AFBC-1329719C7AF4}" type="parTrans" cxnId="{D2790644-37BF-2249-8FC8-91907B2752F8}">
      <dgm:prSet/>
      <dgm:spPr/>
      <dgm:t>
        <a:bodyPr/>
        <a:lstStyle/>
        <a:p>
          <a:endParaRPr lang="en-GB"/>
        </a:p>
      </dgm:t>
    </dgm:pt>
    <dgm:pt modelId="{7BCBC8F5-E45E-4841-9BBC-2A49F1DE5A35}" type="sibTrans" cxnId="{D2790644-37BF-2249-8FC8-91907B2752F8}">
      <dgm:prSet/>
      <dgm:spPr/>
      <dgm:t>
        <a:bodyPr/>
        <a:lstStyle/>
        <a:p>
          <a:endParaRPr lang="en-GB"/>
        </a:p>
      </dgm:t>
    </dgm:pt>
    <dgm:pt modelId="{7AE58ABD-C2AE-5942-9C6B-81B490481D0B}" type="pres">
      <dgm:prSet presAssocID="{C8CA18F1-3AEA-D847-A9A8-CE778626519E}" presName="Name0" presStyleCnt="0">
        <dgm:presLayoutVars>
          <dgm:dir/>
          <dgm:animLvl val="lvl"/>
          <dgm:resizeHandles val="exact"/>
        </dgm:presLayoutVars>
      </dgm:prSet>
      <dgm:spPr/>
    </dgm:pt>
    <dgm:pt modelId="{C8E4E205-F813-AC45-8314-B2681D4AA81A}" type="pres">
      <dgm:prSet presAssocID="{2A667A26-867F-5F42-BC76-1C42D5305F82}" presName="parTxOnly" presStyleLbl="node1" presStyleIdx="0" presStyleCnt="4">
        <dgm:presLayoutVars>
          <dgm:chMax val="0"/>
          <dgm:chPref val="0"/>
          <dgm:bulletEnabled val="1"/>
        </dgm:presLayoutVars>
      </dgm:prSet>
      <dgm:spPr/>
      <dgm:t>
        <a:bodyPr/>
        <a:lstStyle/>
        <a:p>
          <a:endParaRPr lang="en-GB"/>
        </a:p>
      </dgm:t>
    </dgm:pt>
    <dgm:pt modelId="{ADC05E8A-D5F5-6D44-9C63-C3B514ADAFFE}" type="pres">
      <dgm:prSet presAssocID="{7BCBC8F5-E45E-4841-9BBC-2A49F1DE5A35}" presName="parTxOnlySpace" presStyleCnt="0"/>
      <dgm:spPr/>
    </dgm:pt>
    <dgm:pt modelId="{228D3F7B-A613-3344-A60F-DAD9CEEC7B06}" type="pres">
      <dgm:prSet presAssocID="{A94C3CA5-B359-AF47-8F59-A0C8F29A34A2}" presName="parTxOnly" presStyleLbl="node1" presStyleIdx="1" presStyleCnt="4">
        <dgm:presLayoutVars>
          <dgm:chMax val="0"/>
          <dgm:chPref val="0"/>
          <dgm:bulletEnabled val="1"/>
        </dgm:presLayoutVars>
      </dgm:prSet>
      <dgm:spPr/>
      <dgm:t>
        <a:bodyPr/>
        <a:lstStyle/>
        <a:p>
          <a:endParaRPr lang="en-GB"/>
        </a:p>
      </dgm:t>
    </dgm:pt>
    <dgm:pt modelId="{AAE33DA2-9223-3743-831C-49C25BE632A1}" type="pres">
      <dgm:prSet presAssocID="{BB447C08-E04C-5A48-8BC4-427D2D4E813F}" presName="parTxOnlySpace" presStyleCnt="0"/>
      <dgm:spPr/>
    </dgm:pt>
    <dgm:pt modelId="{987792C2-ECEB-6E44-B760-485415AE6541}" type="pres">
      <dgm:prSet presAssocID="{414D9D38-1061-6846-A30F-8F57D1BEB4DF}" presName="parTxOnly" presStyleLbl="node1" presStyleIdx="2" presStyleCnt="4">
        <dgm:presLayoutVars>
          <dgm:chMax val="0"/>
          <dgm:chPref val="0"/>
          <dgm:bulletEnabled val="1"/>
        </dgm:presLayoutVars>
      </dgm:prSet>
      <dgm:spPr/>
      <dgm:t>
        <a:bodyPr/>
        <a:lstStyle/>
        <a:p>
          <a:endParaRPr lang="en-GB"/>
        </a:p>
      </dgm:t>
    </dgm:pt>
    <dgm:pt modelId="{E0EB817E-4582-1D4B-863D-842C4D7E27E3}" type="pres">
      <dgm:prSet presAssocID="{B45D283B-2CD4-F74A-B7D2-9266B3FEA155}" presName="parTxOnlySpace" presStyleCnt="0"/>
      <dgm:spPr/>
    </dgm:pt>
    <dgm:pt modelId="{2E08F526-77F1-F544-9EA2-85C5FFA68239}" type="pres">
      <dgm:prSet presAssocID="{0F97F252-5E45-7A43-BFF5-2AC4CE565827}" presName="parTxOnly" presStyleLbl="node1" presStyleIdx="3" presStyleCnt="4">
        <dgm:presLayoutVars>
          <dgm:chMax val="0"/>
          <dgm:chPref val="0"/>
          <dgm:bulletEnabled val="1"/>
        </dgm:presLayoutVars>
      </dgm:prSet>
      <dgm:spPr/>
      <dgm:t>
        <a:bodyPr/>
        <a:lstStyle/>
        <a:p>
          <a:endParaRPr lang="en-GB"/>
        </a:p>
      </dgm:t>
    </dgm:pt>
  </dgm:ptLst>
  <dgm:cxnLst>
    <dgm:cxn modelId="{92CB5A53-6287-9241-8A31-569A24562820}" srcId="{C8CA18F1-3AEA-D847-A9A8-CE778626519E}" destId="{0F97F252-5E45-7A43-BFF5-2AC4CE565827}" srcOrd="3" destOrd="0" parTransId="{B0C9016B-4FBC-0541-A8EC-EA06DE581BD8}" sibTransId="{8A691044-8100-074C-B4EE-796DAA879606}"/>
    <dgm:cxn modelId="{1C3A6A04-1721-9143-9F00-A9A38BC3974B}" srcId="{C8CA18F1-3AEA-D847-A9A8-CE778626519E}" destId="{A94C3CA5-B359-AF47-8F59-A0C8F29A34A2}" srcOrd="1" destOrd="0" parTransId="{3C6A885C-2462-4A46-B76A-177BE17B6893}" sibTransId="{BB447C08-E04C-5A48-8BC4-427D2D4E813F}"/>
    <dgm:cxn modelId="{25E55677-C623-E149-83CF-B6F0A84F62D1}" type="presOf" srcId="{0F97F252-5E45-7A43-BFF5-2AC4CE565827}" destId="{2E08F526-77F1-F544-9EA2-85C5FFA68239}" srcOrd="0" destOrd="0" presId="urn:microsoft.com/office/officeart/2005/8/layout/chevron1"/>
    <dgm:cxn modelId="{62D89DBD-E8EB-BD41-B9CA-1144CB97E55D}" type="presOf" srcId="{2A667A26-867F-5F42-BC76-1C42D5305F82}" destId="{C8E4E205-F813-AC45-8314-B2681D4AA81A}" srcOrd="0" destOrd="0" presId="urn:microsoft.com/office/officeart/2005/8/layout/chevron1"/>
    <dgm:cxn modelId="{D2790644-37BF-2249-8FC8-91907B2752F8}" srcId="{C8CA18F1-3AEA-D847-A9A8-CE778626519E}" destId="{2A667A26-867F-5F42-BC76-1C42D5305F82}" srcOrd="0" destOrd="0" parTransId="{1D61C75B-B052-8945-AFBC-1329719C7AF4}" sibTransId="{7BCBC8F5-E45E-4841-9BBC-2A49F1DE5A35}"/>
    <dgm:cxn modelId="{572B8853-C4B8-0E4F-83C7-8DB700D7FC8F}" srcId="{C8CA18F1-3AEA-D847-A9A8-CE778626519E}" destId="{414D9D38-1061-6846-A30F-8F57D1BEB4DF}" srcOrd="2" destOrd="0" parTransId="{CB534F3A-CF59-1B4A-B8E2-283BF2E3684C}" sibTransId="{B45D283B-2CD4-F74A-B7D2-9266B3FEA155}"/>
    <dgm:cxn modelId="{61C0652F-E20D-B043-A8EF-696C00AFCD9A}" type="presOf" srcId="{414D9D38-1061-6846-A30F-8F57D1BEB4DF}" destId="{987792C2-ECEB-6E44-B760-485415AE6541}" srcOrd="0" destOrd="0" presId="urn:microsoft.com/office/officeart/2005/8/layout/chevron1"/>
    <dgm:cxn modelId="{BEEC28D2-42EA-554C-8BD9-07E95336262F}" type="presOf" srcId="{C8CA18F1-3AEA-D847-A9A8-CE778626519E}" destId="{7AE58ABD-C2AE-5942-9C6B-81B490481D0B}" srcOrd="0" destOrd="0" presId="urn:microsoft.com/office/officeart/2005/8/layout/chevron1"/>
    <dgm:cxn modelId="{62AD4F70-856C-F64E-B3B4-6CFB02EF75D7}" type="presOf" srcId="{A94C3CA5-B359-AF47-8F59-A0C8F29A34A2}" destId="{228D3F7B-A613-3344-A60F-DAD9CEEC7B06}" srcOrd="0" destOrd="0" presId="urn:microsoft.com/office/officeart/2005/8/layout/chevron1"/>
    <dgm:cxn modelId="{18131BFB-9B9F-354A-AB41-39F1935483B9}" type="presParOf" srcId="{7AE58ABD-C2AE-5942-9C6B-81B490481D0B}" destId="{C8E4E205-F813-AC45-8314-B2681D4AA81A}" srcOrd="0" destOrd="0" presId="urn:microsoft.com/office/officeart/2005/8/layout/chevron1"/>
    <dgm:cxn modelId="{91EB43A5-52D3-B048-B773-9368A882E33F}" type="presParOf" srcId="{7AE58ABD-C2AE-5942-9C6B-81B490481D0B}" destId="{ADC05E8A-D5F5-6D44-9C63-C3B514ADAFFE}" srcOrd="1" destOrd="0" presId="urn:microsoft.com/office/officeart/2005/8/layout/chevron1"/>
    <dgm:cxn modelId="{6B094389-CC6F-AF4F-9D1D-3926CEFBA144}" type="presParOf" srcId="{7AE58ABD-C2AE-5942-9C6B-81B490481D0B}" destId="{228D3F7B-A613-3344-A60F-DAD9CEEC7B06}" srcOrd="2" destOrd="0" presId="urn:microsoft.com/office/officeart/2005/8/layout/chevron1"/>
    <dgm:cxn modelId="{83153759-81FC-164F-8438-E9F0AEAAF732}" type="presParOf" srcId="{7AE58ABD-C2AE-5942-9C6B-81B490481D0B}" destId="{AAE33DA2-9223-3743-831C-49C25BE632A1}" srcOrd="3" destOrd="0" presId="urn:microsoft.com/office/officeart/2005/8/layout/chevron1"/>
    <dgm:cxn modelId="{4A298433-1798-254A-93BF-5445AEBC86DC}" type="presParOf" srcId="{7AE58ABD-C2AE-5942-9C6B-81B490481D0B}" destId="{987792C2-ECEB-6E44-B760-485415AE6541}" srcOrd="4" destOrd="0" presId="urn:microsoft.com/office/officeart/2005/8/layout/chevron1"/>
    <dgm:cxn modelId="{DB5F0D45-CDB8-0E4A-8876-C869B594DA21}" type="presParOf" srcId="{7AE58ABD-C2AE-5942-9C6B-81B490481D0B}" destId="{E0EB817E-4582-1D4B-863D-842C4D7E27E3}" srcOrd="5" destOrd="0" presId="urn:microsoft.com/office/officeart/2005/8/layout/chevron1"/>
    <dgm:cxn modelId="{8F4C42E6-8912-6F47-B160-669C87B6D6E8}" type="presParOf" srcId="{7AE58ABD-C2AE-5942-9C6B-81B490481D0B}" destId="{2E08F526-77F1-F544-9EA2-85C5FFA6823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E205-F813-AC45-8314-B2681D4AA81A}">
      <dsp:nvSpPr>
        <dsp:cNvPr id="0" name=""/>
        <dsp:cNvSpPr/>
      </dsp:nvSpPr>
      <dsp:spPr>
        <a:xfrm>
          <a:off x="3994"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CD toxicology</a:t>
          </a:r>
          <a:endParaRPr lang="en-GB" sz="2300" kern="1200" dirty="0"/>
        </a:p>
      </dsp:txBody>
      <dsp:txXfrm>
        <a:off x="469000" y="2052769"/>
        <a:ext cx="1395018" cy="930012"/>
      </dsp:txXfrm>
    </dsp:sp>
    <dsp:sp modelId="{228D3F7B-A613-3344-A60F-DAD9CEEC7B06}">
      <dsp:nvSpPr>
        <dsp:cNvPr id="0" name=""/>
        <dsp:cNvSpPr/>
      </dsp:nvSpPr>
      <dsp:spPr>
        <a:xfrm>
          <a:off x="2096521"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Phase1</a:t>
          </a:r>
        </a:p>
        <a:p>
          <a:pPr lvl="0" algn="ctr" defTabSz="1022350">
            <a:lnSpc>
              <a:spcPct val="90000"/>
            </a:lnSpc>
            <a:spcBef>
              <a:spcPct val="0"/>
            </a:spcBef>
            <a:spcAft>
              <a:spcPct val="35000"/>
            </a:spcAft>
          </a:pPr>
          <a:r>
            <a:rPr lang="en-GB" sz="2300" kern="1200" dirty="0" smtClean="0"/>
            <a:t>Phase 2</a:t>
          </a:r>
          <a:endParaRPr lang="en-GB" sz="2300" kern="1200" dirty="0"/>
        </a:p>
      </dsp:txBody>
      <dsp:txXfrm>
        <a:off x="2561527" y="2052769"/>
        <a:ext cx="1395018" cy="930012"/>
      </dsp:txXfrm>
    </dsp:sp>
    <dsp:sp modelId="{987792C2-ECEB-6E44-B760-485415AE6541}">
      <dsp:nvSpPr>
        <dsp:cNvPr id="0" name=""/>
        <dsp:cNvSpPr/>
      </dsp:nvSpPr>
      <dsp:spPr>
        <a:xfrm>
          <a:off x="4189048"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Phase 3</a:t>
          </a:r>
        </a:p>
        <a:p>
          <a:pPr lvl="0" algn="ctr" defTabSz="1022350">
            <a:lnSpc>
              <a:spcPct val="90000"/>
            </a:lnSpc>
            <a:spcBef>
              <a:spcPct val="0"/>
            </a:spcBef>
            <a:spcAft>
              <a:spcPct val="35000"/>
            </a:spcAft>
          </a:pPr>
          <a:r>
            <a:rPr lang="en-GB" sz="2300" kern="1200" dirty="0" smtClean="0"/>
            <a:t>NDA/MAA</a:t>
          </a:r>
          <a:endParaRPr lang="en-GB" sz="2300" kern="1200" dirty="0"/>
        </a:p>
      </dsp:txBody>
      <dsp:txXfrm>
        <a:off x="4654054" y="2052769"/>
        <a:ext cx="1395018" cy="930012"/>
      </dsp:txXfrm>
    </dsp:sp>
    <dsp:sp modelId="{2E08F526-77F1-F544-9EA2-85C5FFA68239}">
      <dsp:nvSpPr>
        <dsp:cNvPr id="0" name=""/>
        <dsp:cNvSpPr/>
      </dsp:nvSpPr>
      <dsp:spPr>
        <a:xfrm>
          <a:off x="6281575"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Marketing</a:t>
          </a:r>
        </a:p>
        <a:p>
          <a:pPr lvl="0" algn="ctr" defTabSz="1022350">
            <a:lnSpc>
              <a:spcPct val="90000"/>
            </a:lnSpc>
            <a:spcBef>
              <a:spcPct val="0"/>
            </a:spcBef>
            <a:spcAft>
              <a:spcPct val="35000"/>
            </a:spcAft>
          </a:pPr>
          <a:r>
            <a:rPr lang="en-GB" sz="2300" kern="1200" dirty="0" smtClean="0"/>
            <a:t>Phase 4</a:t>
          </a:r>
          <a:endParaRPr lang="en-GB" sz="2300" kern="1200" dirty="0"/>
        </a:p>
      </dsp:txBody>
      <dsp:txXfrm>
        <a:off x="6746581" y="2052769"/>
        <a:ext cx="1395018" cy="930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E205-F813-AC45-8314-B2681D4AA81A}">
      <dsp:nvSpPr>
        <dsp:cNvPr id="0" name=""/>
        <dsp:cNvSpPr/>
      </dsp:nvSpPr>
      <dsp:spPr>
        <a:xfrm>
          <a:off x="3994"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CD toxicology</a:t>
          </a:r>
          <a:endParaRPr lang="en-GB" sz="2300" kern="1200" dirty="0"/>
        </a:p>
      </dsp:txBody>
      <dsp:txXfrm>
        <a:off x="469000" y="2052769"/>
        <a:ext cx="1395018" cy="930012"/>
      </dsp:txXfrm>
    </dsp:sp>
    <dsp:sp modelId="{228D3F7B-A613-3344-A60F-DAD9CEEC7B06}">
      <dsp:nvSpPr>
        <dsp:cNvPr id="0" name=""/>
        <dsp:cNvSpPr/>
      </dsp:nvSpPr>
      <dsp:spPr>
        <a:xfrm>
          <a:off x="2096521"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Phase1</a:t>
          </a:r>
        </a:p>
        <a:p>
          <a:pPr lvl="0" algn="ctr" defTabSz="1022350">
            <a:lnSpc>
              <a:spcPct val="90000"/>
            </a:lnSpc>
            <a:spcBef>
              <a:spcPct val="0"/>
            </a:spcBef>
            <a:spcAft>
              <a:spcPct val="35000"/>
            </a:spcAft>
          </a:pPr>
          <a:r>
            <a:rPr lang="en-GB" sz="2300" kern="1200" dirty="0" smtClean="0"/>
            <a:t>Phase 2</a:t>
          </a:r>
          <a:endParaRPr lang="en-GB" sz="2300" kern="1200" dirty="0"/>
        </a:p>
      </dsp:txBody>
      <dsp:txXfrm>
        <a:off x="2561527" y="2052769"/>
        <a:ext cx="1395018" cy="930012"/>
      </dsp:txXfrm>
    </dsp:sp>
    <dsp:sp modelId="{987792C2-ECEB-6E44-B760-485415AE6541}">
      <dsp:nvSpPr>
        <dsp:cNvPr id="0" name=""/>
        <dsp:cNvSpPr/>
      </dsp:nvSpPr>
      <dsp:spPr>
        <a:xfrm>
          <a:off x="4189048"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Phase 3</a:t>
          </a:r>
        </a:p>
        <a:p>
          <a:pPr lvl="0" algn="ctr" defTabSz="1022350">
            <a:lnSpc>
              <a:spcPct val="90000"/>
            </a:lnSpc>
            <a:spcBef>
              <a:spcPct val="0"/>
            </a:spcBef>
            <a:spcAft>
              <a:spcPct val="35000"/>
            </a:spcAft>
          </a:pPr>
          <a:r>
            <a:rPr lang="en-GB" sz="2300" kern="1200" dirty="0" smtClean="0"/>
            <a:t>NDA/MAA</a:t>
          </a:r>
          <a:endParaRPr lang="en-GB" sz="2300" kern="1200" dirty="0"/>
        </a:p>
      </dsp:txBody>
      <dsp:txXfrm>
        <a:off x="4654054" y="2052769"/>
        <a:ext cx="1395018" cy="930012"/>
      </dsp:txXfrm>
    </dsp:sp>
    <dsp:sp modelId="{2E08F526-77F1-F544-9EA2-85C5FFA68239}">
      <dsp:nvSpPr>
        <dsp:cNvPr id="0" name=""/>
        <dsp:cNvSpPr/>
      </dsp:nvSpPr>
      <dsp:spPr>
        <a:xfrm>
          <a:off x="6281575" y="2052769"/>
          <a:ext cx="2325030" cy="9300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GB" sz="2300" kern="1200" dirty="0" smtClean="0"/>
            <a:t>Marketing</a:t>
          </a:r>
        </a:p>
        <a:p>
          <a:pPr lvl="0" algn="ctr" defTabSz="1022350">
            <a:lnSpc>
              <a:spcPct val="90000"/>
            </a:lnSpc>
            <a:spcBef>
              <a:spcPct val="0"/>
            </a:spcBef>
            <a:spcAft>
              <a:spcPct val="35000"/>
            </a:spcAft>
          </a:pPr>
          <a:r>
            <a:rPr lang="en-GB" sz="2300" kern="1200" dirty="0" smtClean="0"/>
            <a:t>Phase 4</a:t>
          </a:r>
          <a:endParaRPr lang="en-GB" sz="2300" kern="1200" dirty="0"/>
        </a:p>
      </dsp:txBody>
      <dsp:txXfrm>
        <a:off x="6746581" y="2052769"/>
        <a:ext cx="1395018" cy="9300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3DF4A-6B7B-46DE-973B-94A3C5F2A2D7}" type="datetimeFigureOut">
              <a:rPr lang="de-DE" smtClean="0"/>
              <a:t>06.03.2017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31866-71BD-4EBF-94AA-3CBD31952DFC}" type="slidenum">
              <a:rPr lang="de-DE" smtClean="0"/>
              <a:t>‹Nr.›</a:t>
            </a:fld>
            <a:endParaRPr lang="de-DE"/>
          </a:p>
        </p:txBody>
      </p:sp>
    </p:spTree>
    <p:extLst>
      <p:ext uri="{BB962C8B-B14F-4D97-AF65-F5344CB8AC3E}">
        <p14:creationId xmlns:p14="http://schemas.microsoft.com/office/powerpoint/2010/main" val="40507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5431866-71BD-4EBF-94AA-3CBD31952DFC}" type="slidenum">
              <a:rPr lang="de-DE" smtClean="0"/>
              <a:t>1</a:t>
            </a:fld>
            <a:endParaRPr lang="de-DE"/>
          </a:p>
        </p:txBody>
      </p:sp>
    </p:spTree>
    <p:extLst>
      <p:ext uri="{BB962C8B-B14F-4D97-AF65-F5344CB8AC3E}">
        <p14:creationId xmlns:p14="http://schemas.microsoft.com/office/powerpoint/2010/main" val="17407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054E0-7CEC-43F5-98F5-432B2E3D91CF}" type="slidenum">
              <a:rPr lang="en-GB" smtClean="0"/>
              <a:pPr/>
              <a:t>9</a:t>
            </a:fld>
            <a:endParaRPr lang="en-GB"/>
          </a:p>
        </p:txBody>
      </p:sp>
    </p:spTree>
    <p:extLst>
      <p:ext uri="{BB962C8B-B14F-4D97-AF65-F5344CB8AC3E}">
        <p14:creationId xmlns:p14="http://schemas.microsoft.com/office/powerpoint/2010/main" val="73706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latin typeface="Arial" charset="0"/>
                <a:ea typeface="ヒラギノ角ゴ Pro W3" charset="-128"/>
                <a:cs typeface="ヒラギノ角ゴ Pro W3" charset="-128"/>
              </a:rPr>
              <a:t>Figure 1 | </a:t>
            </a:r>
            <a:r>
              <a:rPr lang="en-US" altLang="x-none">
                <a:latin typeface="Arial" charset="0"/>
                <a:ea typeface="ヒラギノ角ゴ Pro W3" charset="-128"/>
                <a:cs typeface="ヒラギノ角ゴ Pro W3" charset="-128"/>
              </a:rPr>
              <a:t>Overview of the imaging biomarker roadmap. Imaging biomarkers must cross translational gap 1 to become robust medical research tools, and translational gap 2 to be integrated into routine patient care. This goal is achieved through three parallel tracks of technical (assay) validation, biological and clinical validation, and cost effectiveness.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fld id="{52B6C740-F4AA-4841-BB10-64E0292D18AA}" type="slidenum">
              <a:rPr lang="en-US" altLang="x-none"/>
              <a:pPr eaLnBrk="1" hangingPunct="1"/>
              <a:t>14</a:t>
            </a:fld>
            <a:endParaRPr lang="en-US" altLang="x-none"/>
          </a:p>
        </p:txBody>
      </p:sp>
    </p:spTree>
    <p:extLst>
      <p:ext uri="{BB962C8B-B14F-4D97-AF65-F5344CB8AC3E}">
        <p14:creationId xmlns:p14="http://schemas.microsoft.com/office/powerpoint/2010/main" val="7261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gi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02 March 2017</a:t>
            </a:r>
            <a:endParaRPr lang="de-DE"/>
          </a:p>
        </p:txBody>
      </p:sp>
      <p:sp>
        <p:nvSpPr>
          <p:cNvPr id="5" name="Fußzeilenplatzhalter 4"/>
          <p:cNvSpPr>
            <a:spLocks noGrp="1"/>
          </p:cNvSpPr>
          <p:nvPr>
            <p:ph type="ftr" sz="quarter" idx="11"/>
          </p:nvPr>
        </p:nvSpPr>
        <p:spPr/>
        <p:txBody>
          <a:bodyPr/>
          <a:lstStyle/>
          <a:p>
            <a:r>
              <a:rPr lang="en-US" smtClean="0"/>
              <a:t>Introduction to the TRISTAN project</a:t>
            </a:r>
            <a:endParaRPr lang="de-DE"/>
          </a:p>
        </p:txBody>
      </p:sp>
      <p:sp>
        <p:nvSpPr>
          <p:cNvPr id="6" name="Foliennummernplatzhalter 5"/>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Tree>
    <p:extLst>
      <p:ext uri="{BB962C8B-B14F-4D97-AF65-F5344CB8AC3E}">
        <p14:creationId xmlns:p14="http://schemas.microsoft.com/office/powerpoint/2010/main" val="3856492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152400"/>
            <a:ext cx="8013700" cy="39687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3535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666915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hteck 11"/>
          <p:cNvSpPr/>
          <p:nvPr userDrawn="1"/>
        </p:nvSpPr>
        <p:spPr>
          <a:xfrm>
            <a:off x="5494866" y="855132"/>
            <a:ext cx="3649133" cy="4961467"/>
          </a:xfrm>
          <a:prstGeom prst="rect">
            <a:avLst/>
          </a:prstGeom>
          <a:gradFill>
            <a:gsLst>
              <a:gs pos="0">
                <a:schemeClr val="bg1"/>
              </a:gs>
              <a:gs pos="30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1364400" y="4579690"/>
            <a:ext cx="6400800" cy="1075250"/>
          </a:xfrm>
        </p:spPr>
        <p:txBody>
          <a:bodyPr>
            <a:norm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02 March 2017</a:t>
            </a:r>
            <a:endParaRPr lang="de-DE"/>
          </a:p>
        </p:txBody>
      </p:sp>
      <p:sp>
        <p:nvSpPr>
          <p:cNvPr id="5" name="Fußzeilenplatzhalter 4"/>
          <p:cNvSpPr>
            <a:spLocks noGrp="1"/>
          </p:cNvSpPr>
          <p:nvPr>
            <p:ph type="ftr" sz="quarter" idx="11"/>
          </p:nvPr>
        </p:nvSpPr>
        <p:spPr/>
        <p:txBody>
          <a:bodyPr/>
          <a:lstStyle/>
          <a:p>
            <a:r>
              <a:rPr lang="en-US" smtClean="0"/>
              <a:t>Introduction to the TRISTAN project</a:t>
            </a:r>
            <a:endParaRPr lang="de-DE"/>
          </a:p>
        </p:txBody>
      </p:sp>
      <p:sp>
        <p:nvSpPr>
          <p:cNvPr id="6" name="Foliennummernplatzhalter 5"/>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7" name="Rechteck 6"/>
          <p:cNvSpPr/>
          <p:nvPr userDrawn="1"/>
        </p:nvSpPr>
        <p:spPr>
          <a:xfrm>
            <a:off x="7594600" y="143933"/>
            <a:ext cx="1380067" cy="1032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00" y="165100"/>
            <a:ext cx="8982075" cy="4291700"/>
          </a:xfrm>
          <a:prstGeom prst="rect">
            <a:avLst/>
          </a:prstGeom>
        </p:spPr>
      </p:pic>
      <p:sp>
        <p:nvSpPr>
          <p:cNvPr id="2" name="Titel 1"/>
          <p:cNvSpPr>
            <a:spLocks noGrp="1"/>
          </p:cNvSpPr>
          <p:nvPr>
            <p:ph type="ctrTitle"/>
          </p:nvPr>
        </p:nvSpPr>
        <p:spPr>
          <a:xfrm>
            <a:off x="685800" y="2492715"/>
            <a:ext cx="7772400" cy="14700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de-DE" smtClean="0"/>
              <a:t>Titelmasterformat durch Klicken bearbeiten</a:t>
            </a:r>
            <a:endParaRPr lang="de-DE" dirty="0"/>
          </a:p>
        </p:txBody>
      </p:sp>
      <p:pic>
        <p:nvPicPr>
          <p:cNvPr id="16" name="Grafik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69869" y="406398"/>
            <a:ext cx="2852798" cy="1120001"/>
          </a:xfrm>
          <a:prstGeom prst="rect">
            <a:avLst/>
          </a:prstGeom>
        </p:spPr>
      </p:pic>
    </p:spTree>
    <p:extLst>
      <p:ext uri="{BB962C8B-B14F-4D97-AF65-F5344CB8AC3E}">
        <p14:creationId xmlns:p14="http://schemas.microsoft.com/office/powerpoint/2010/main" val="19102085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42673158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hteck 11"/>
          <p:cNvSpPr/>
          <p:nvPr userDrawn="1"/>
        </p:nvSpPr>
        <p:spPr>
          <a:xfrm>
            <a:off x="5494866" y="855132"/>
            <a:ext cx="3649133" cy="4961467"/>
          </a:xfrm>
          <a:prstGeom prst="rect">
            <a:avLst/>
          </a:prstGeom>
          <a:gradFill>
            <a:gsLst>
              <a:gs pos="0">
                <a:schemeClr val="bg1"/>
              </a:gs>
              <a:gs pos="30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p:txBody>
          <a:bodyPr/>
          <a:lstStyle/>
          <a:p>
            <a:r>
              <a:rPr lang="de-DE" smtClean="0"/>
              <a:t>02 March 2017</a:t>
            </a:r>
            <a:endParaRPr lang="de-DE"/>
          </a:p>
        </p:txBody>
      </p:sp>
      <p:sp>
        <p:nvSpPr>
          <p:cNvPr id="5" name="Fußzeilenplatzhalter 4"/>
          <p:cNvSpPr>
            <a:spLocks noGrp="1"/>
          </p:cNvSpPr>
          <p:nvPr>
            <p:ph type="ftr" sz="quarter" idx="11"/>
          </p:nvPr>
        </p:nvSpPr>
        <p:spPr/>
        <p:txBody>
          <a:bodyPr/>
          <a:lstStyle/>
          <a:p>
            <a:r>
              <a:rPr lang="en-US" smtClean="0"/>
              <a:t>Introduction to the TRISTAN project</a:t>
            </a:r>
            <a:endParaRPr lang="de-DE"/>
          </a:p>
        </p:txBody>
      </p:sp>
      <p:sp>
        <p:nvSpPr>
          <p:cNvPr id="6" name="Foliennummernplatzhalter 5"/>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7" name="Rechteck 6"/>
          <p:cNvSpPr/>
          <p:nvPr userDrawn="1"/>
        </p:nvSpPr>
        <p:spPr>
          <a:xfrm>
            <a:off x="7594600" y="143933"/>
            <a:ext cx="1380067" cy="1032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00" y="165100"/>
            <a:ext cx="8982075" cy="1706900"/>
          </a:xfrm>
          <a:prstGeom prst="rect">
            <a:avLst/>
          </a:prstGeom>
        </p:spPr>
      </p:pic>
      <p:pic>
        <p:nvPicPr>
          <p:cNvPr id="16" name="Grafik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69869" y="406398"/>
            <a:ext cx="2852798" cy="1120001"/>
          </a:xfrm>
          <a:prstGeom prst="rect">
            <a:avLst/>
          </a:prstGeom>
        </p:spPr>
      </p:pic>
      <p:cxnSp>
        <p:nvCxnSpPr>
          <p:cNvPr id="15" name="Gerade Verbindung 14"/>
          <p:cNvCxnSpPr/>
          <p:nvPr userDrawn="1"/>
        </p:nvCxnSpPr>
        <p:spPr>
          <a:xfrm>
            <a:off x="2638425" y="2657475"/>
            <a:ext cx="0" cy="2714625"/>
          </a:xfrm>
          <a:prstGeom prst="line">
            <a:avLst/>
          </a:prstGeom>
          <a:ln w="38100">
            <a:gradFill>
              <a:gsLst>
                <a:gs pos="48000">
                  <a:srgbClr val="30717B"/>
                </a:gs>
                <a:gs pos="0">
                  <a:srgbClr val="296D7F"/>
                </a:gs>
                <a:gs pos="100000">
                  <a:srgbClr val="5E8A2F"/>
                </a:gs>
              </a:gsLst>
              <a:lin ang="5400000" scaled="0"/>
            </a:gradFill>
          </a:ln>
        </p:spPr>
        <p:style>
          <a:lnRef idx="1">
            <a:schemeClr val="accent1"/>
          </a:lnRef>
          <a:fillRef idx="0">
            <a:schemeClr val="accent1"/>
          </a:fillRef>
          <a:effectRef idx="0">
            <a:schemeClr val="accent1"/>
          </a:effectRef>
          <a:fontRef idx="minor">
            <a:schemeClr val="tx1"/>
          </a:fontRef>
        </p:style>
      </p:cxnSp>
      <p:sp>
        <p:nvSpPr>
          <p:cNvPr id="17" name="Textfeld 16"/>
          <p:cNvSpPr txBox="1"/>
          <p:nvPr userDrawn="1"/>
        </p:nvSpPr>
        <p:spPr>
          <a:xfrm>
            <a:off x="1076325" y="2657475"/>
            <a:ext cx="1160895" cy="461665"/>
          </a:xfrm>
          <a:prstGeom prst="rect">
            <a:avLst/>
          </a:prstGeom>
          <a:noFill/>
        </p:spPr>
        <p:txBody>
          <a:bodyPr wrap="none" rtlCol="0">
            <a:spAutoFit/>
          </a:bodyPr>
          <a:lstStyle/>
          <a:p>
            <a:r>
              <a:rPr lang="de-DE" sz="2400" dirty="0" smtClean="0">
                <a:solidFill>
                  <a:schemeClr val="tx1">
                    <a:lumMod val="75000"/>
                    <a:lumOff val="25000"/>
                  </a:schemeClr>
                </a:solidFill>
                <a:latin typeface="Arial" panose="020B0604020202020204" pitchFamily="34" charset="0"/>
                <a:cs typeface="Arial" panose="020B0604020202020204" pitchFamily="34" charset="0"/>
              </a:rPr>
              <a:t>Outline</a:t>
            </a:r>
            <a:endParaRPr lang="de-DE"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platzhalter 18"/>
          <p:cNvSpPr>
            <a:spLocks noGrp="1"/>
          </p:cNvSpPr>
          <p:nvPr>
            <p:ph type="body" sz="quarter" idx="13"/>
          </p:nvPr>
        </p:nvSpPr>
        <p:spPr>
          <a:xfrm>
            <a:off x="3228975" y="2667000"/>
            <a:ext cx="5448300" cy="2695575"/>
          </a:xfrm>
        </p:spPr>
        <p:txBody>
          <a:bodyPr>
            <a:normAutofit/>
          </a:bodyPr>
          <a:lstStyle>
            <a:lvl1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4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4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15084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27" name="Objekt 26" hidden="1"/>
          <p:cNvGraphicFramePr>
            <a:graphicFrameLocks noChangeAspect="1"/>
          </p:cNvGraphicFramePr>
          <p:nvPr userDrawn="1">
            <p:custDataLst>
              <p:tags r:id="rId2"/>
            </p:custDataLst>
            <p:extLst>
              <p:ext uri="{D42A27DB-BD31-4B8C-83A1-F6EECF244321}">
                <p14:modId xmlns:p14="http://schemas.microsoft.com/office/powerpoint/2010/main" val="212449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Titel 20"/>
          <p:cNvSpPr>
            <a:spLocks noGrp="1"/>
          </p:cNvSpPr>
          <p:nvPr>
            <p:ph type="title"/>
          </p:nvPr>
        </p:nvSpPr>
        <p:spPr>
          <a:xfrm>
            <a:off x="397933" y="134504"/>
            <a:ext cx="6722534" cy="1143000"/>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23" name="Textplatzhalter 22"/>
          <p:cNvSpPr>
            <a:spLocks noGrp="1"/>
          </p:cNvSpPr>
          <p:nvPr>
            <p:ph type="body" sz="quarter" idx="13"/>
          </p:nvPr>
        </p:nvSpPr>
        <p:spPr>
          <a:xfrm>
            <a:off x="395536" y="1628800"/>
            <a:ext cx="8382529" cy="4571470"/>
          </a:xfrm>
        </p:spPr>
        <p:txBody>
          <a:bodyPr>
            <a:normAutofit/>
          </a:bodyPr>
          <a:lstStyle>
            <a:lvl1pPr>
              <a:buClr>
                <a:srgbClr val="5E8A2F"/>
              </a:buClr>
              <a:defRPr sz="24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Foliennummernplatzhalter 5"/>
          <p:cNvSpPr>
            <a:spLocks noGrp="1"/>
          </p:cNvSpPr>
          <p:nvPr>
            <p:ph type="sldNum" sz="quarter" idx="12"/>
          </p:nvPr>
        </p:nvSpPr>
        <p:spPr>
          <a:xfrm>
            <a:off x="7763933" y="6492875"/>
            <a:ext cx="1202256" cy="365125"/>
          </a:xfrm>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8" name="Datumsplatzhalter 3"/>
          <p:cNvSpPr>
            <a:spLocks noGrp="1"/>
          </p:cNvSpPr>
          <p:nvPr>
            <p:ph type="dt" sz="half" idx="10"/>
          </p:nvPr>
        </p:nvSpPr>
        <p:spPr>
          <a:xfrm>
            <a:off x="531272" y="6500289"/>
            <a:ext cx="1117611" cy="365125"/>
          </a:xfrm>
        </p:spPr>
        <p:txBody>
          <a:bodyPr/>
          <a:lstStyle/>
          <a:p>
            <a:r>
              <a:rPr lang="de-DE" smtClean="0"/>
              <a:t>02 March 2017</a:t>
            </a:r>
            <a:endParaRPr lang="de-DE"/>
          </a:p>
        </p:txBody>
      </p:sp>
      <p:sp>
        <p:nvSpPr>
          <p:cNvPr id="9" name="Fußzeilenplatzhalter 4"/>
          <p:cNvSpPr>
            <a:spLocks noGrp="1"/>
          </p:cNvSpPr>
          <p:nvPr>
            <p:ph type="ftr" sz="quarter" idx="11"/>
          </p:nvPr>
        </p:nvSpPr>
        <p:spPr>
          <a:xfrm>
            <a:off x="2105025" y="6500289"/>
            <a:ext cx="5269442" cy="365125"/>
          </a:xfrm>
        </p:spPr>
        <p:txBody>
          <a:bodyPr/>
          <a:lstStyle/>
          <a:p>
            <a:r>
              <a:rPr lang="en-US" smtClean="0"/>
              <a:t>Introduction to the TRISTAN project</a:t>
            </a:r>
            <a:endParaRPr lang="de-DE"/>
          </a:p>
        </p:txBody>
      </p:sp>
    </p:spTree>
    <p:extLst>
      <p:ext uri="{BB962C8B-B14F-4D97-AF65-F5344CB8AC3E}">
        <p14:creationId xmlns:p14="http://schemas.microsoft.com/office/powerpoint/2010/main" val="3885832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797276"/>
            <a:ext cx="7772400" cy="1362075"/>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297089"/>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02 March 2017</a:t>
            </a:r>
            <a:endParaRPr lang="de-DE"/>
          </a:p>
        </p:txBody>
      </p:sp>
      <p:sp>
        <p:nvSpPr>
          <p:cNvPr id="5" name="Fußzeilenplatzhalter 4"/>
          <p:cNvSpPr>
            <a:spLocks noGrp="1"/>
          </p:cNvSpPr>
          <p:nvPr>
            <p:ph type="ftr" sz="quarter" idx="11"/>
          </p:nvPr>
        </p:nvSpPr>
        <p:spPr/>
        <p:txBody>
          <a:bodyPr/>
          <a:lstStyle/>
          <a:p>
            <a:r>
              <a:rPr lang="en-US" smtClean="0"/>
              <a:t>Introduction to the TRISTAN project</a:t>
            </a:r>
            <a:endParaRPr lang="de-DE"/>
          </a:p>
        </p:txBody>
      </p:sp>
      <p:sp>
        <p:nvSpPr>
          <p:cNvPr id="6" name="Foliennummernplatzhalter 5"/>
          <p:cNvSpPr>
            <a:spLocks noGrp="1"/>
          </p:cNvSpPr>
          <p:nvPr>
            <p:ph type="sldNum" sz="quarter" idx="12"/>
          </p:nvPr>
        </p:nvSpPr>
        <p:spPr/>
        <p:txBody>
          <a:bodyPr/>
          <a:lstStyle/>
          <a:p>
            <a:fld id="{96E7B00A-58D4-416C-972B-729F51A8FC38}" type="slidenum">
              <a:rPr lang="de-DE" smtClean="0"/>
              <a:t>‹Nr.›</a:t>
            </a:fld>
            <a:endParaRPr lang="de-DE"/>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5" y="165100"/>
            <a:ext cx="8982075" cy="1216025"/>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875" y="406399"/>
            <a:ext cx="1552792" cy="609622"/>
          </a:xfrm>
          <a:prstGeom prst="rect">
            <a:avLst/>
          </a:prstGeom>
        </p:spPr>
      </p:pic>
    </p:spTree>
    <p:extLst>
      <p:ext uri="{BB962C8B-B14F-4D97-AF65-F5344CB8AC3E}">
        <p14:creationId xmlns:p14="http://schemas.microsoft.com/office/powerpoint/2010/main" val="25979173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extLst>
              <p:ext uri="{D42A27DB-BD31-4B8C-83A1-F6EECF244321}">
                <p14:modId xmlns:p14="http://schemas.microsoft.com/office/powerpoint/2010/main" val="1735697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atumsplatzhalter 4"/>
          <p:cNvSpPr>
            <a:spLocks noGrp="1"/>
          </p:cNvSpPr>
          <p:nvPr>
            <p:ph type="dt" sz="half" idx="10"/>
          </p:nvPr>
        </p:nvSpPr>
        <p:spPr/>
        <p:txBody>
          <a:bodyPr/>
          <a:lstStyle/>
          <a:p>
            <a:r>
              <a:rPr lang="de-DE" smtClean="0"/>
              <a:t>02 March 2017</a:t>
            </a:r>
            <a:endParaRPr lang="de-DE"/>
          </a:p>
        </p:txBody>
      </p:sp>
      <p:sp>
        <p:nvSpPr>
          <p:cNvPr id="6" name="Fußzeilenplatzhalter 5"/>
          <p:cNvSpPr>
            <a:spLocks noGrp="1"/>
          </p:cNvSpPr>
          <p:nvPr>
            <p:ph type="ftr" sz="quarter" idx="11"/>
          </p:nvPr>
        </p:nvSpPr>
        <p:spPr/>
        <p:txBody>
          <a:bodyPr/>
          <a:lstStyle/>
          <a:p>
            <a:r>
              <a:rPr lang="en-US" smtClean="0"/>
              <a:t>Introduction to the TRISTAN project</a:t>
            </a:r>
            <a:endParaRPr lang="de-DE"/>
          </a:p>
        </p:txBody>
      </p:sp>
      <p:sp>
        <p:nvSpPr>
          <p:cNvPr id="7" name="Foliennummernplatzhalter 6"/>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9" name="Textplatzhalter 22"/>
          <p:cNvSpPr>
            <a:spLocks noGrp="1"/>
          </p:cNvSpPr>
          <p:nvPr>
            <p:ph type="body" sz="quarter" idx="13"/>
          </p:nvPr>
        </p:nvSpPr>
        <p:spPr>
          <a:xfrm>
            <a:off x="395536" y="1628800"/>
            <a:ext cx="4007131" cy="4571470"/>
          </a:xfrm>
        </p:spPr>
        <p:txBody>
          <a:bodyPr>
            <a:normAutofit/>
          </a:bodyPr>
          <a:lstStyle>
            <a:lvl1pPr>
              <a:buClr>
                <a:srgbClr val="5E8A2F"/>
              </a:buClr>
              <a:defRPr sz="24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22"/>
          <p:cNvSpPr>
            <a:spLocks noGrp="1"/>
          </p:cNvSpPr>
          <p:nvPr>
            <p:ph type="body" sz="quarter" idx="14"/>
          </p:nvPr>
        </p:nvSpPr>
        <p:spPr>
          <a:xfrm>
            <a:off x="4716016" y="1628800"/>
            <a:ext cx="4007131" cy="4571470"/>
          </a:xfrm>
        </p:spPr>
        <p:txBody>
          <a:bodyPr>
            <a:normAutofit/>
          </a:bodyPr>
          <a:lstStyle>
            <a:lvl1pPr>
              <a:buClr>
                <a:srgbClr val="5E8A2F"/>
              </a:buClr>
              <a:defRPr sz="24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itel 20"/>
          <p:cNvSpPr>
            <a:spLocks noGrp="1"/>
          </p:cNvSpPr>
          <p:nvPr>
            <p:ph type="title"/>
          </p:nvPr>
        </p:nvSpPr>
        <p:spPr>
          <a:xfrm>
            <a:off x="397933" y="134504"/>
            <a:ext cx="6722534" cy="1143000"/>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607471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2"/>
            </p:custDataLst>
            <p:extLst>
              <p:ext uri="{D42A27DB-BD31-4B8C-83A1-F6EECF244321}">
                <p14:modId xmlns:p14="http://schemas.microsoft.com/office/powerpoint/2010/main" val="2396252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umsplatzhalter 6"/>
          <p:cNvSpPr>
            <a:spLocks noGrp="1"/>
          </p:cNvSpPr>
          <p:nvPr>
            <p:ph type="dt" sz="half" idx="10"/>
          </p:nvPr>
        </p:nvSpPr>
        <p:spPr/>
        <p:txBody>
          <a:bodyPr/>
          <a:lstStyle/>
          <a:p>
            <a:r>
              <a:rPr lang="de-DE" smtClean="0"/>
              <a:t>02 March 2017</a:t>
            </a:r>
            <a:endParaRPr lang="de-DE"/>
          </a:p>
        </p:txBody>
      </p:sp>
      <p:sp>
        <p:nvSpPr>
          <p:cNvPr id="8" name="Fußzeilenplatzhalter 7"/>
          <p:cNvSpPr>
            <a:spLocks noGrp="1"/>
          </p:cNvSpPr>
          <p:nvPr>
            <p:ph type="ftr" sz="quarter" idx="11"/>
          </p:nvPr>
        </p:nvSpPr>
        <p:spPr/>
        <p:txBody>
          <a:bodyPr/>
          <a:lstStyle/>
          <a:p>
            <a:r>
              <a:rPr lang="en-US" smtClean="0"/>
              <a:t>Introduction to the TRISTAN project</a:t>
            </a:r>
            <a:endParaRPr lang="de-DE"/>
          </a:p>
        </p:txBody>
      </p:sp>
      <p:sp>
        <p:nvSpPr>
          <p:cNvPr id="9" name="Foliennummernplatzhalter 8"/>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11" name="Textplatzhalter 22"/>
          <p:cNvSpPr>
            <a:spLocks noGrp="1"/>
          </p:cNvSpPr>
          <p:nvPr>
            <p:ph type="body" sz="quarter" idx="13"/>
          </p:nvPr>
        </p:nvSpPr>
        <p:spPr>
          <a:xfrm>
            <a:off x="467544" y="2187930"/>
            <a:ext cx="4032448" cy="4032448"/>
          </a:xfrm>
        </p:spPr>
        <p:txBody>
          <a:bodyPr>
            <a:normAutofit/>
          </a:bodyPr>
          <a:lstStyle>
            <a:lvl1pPr>
              <a:buClr>
                <a:srgbClr val="5E8A2F"/>
              </a:buClr>
              <a:defRPr sz="24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2"/>
          <p:cNvSpPr>
            <a:spLocks noGrp="1"/>
          </p:cNvSpPr>
          <p:nvPr>
            <p:ph type="body" sz="quarter" idx="14"/>
          </p:nvPr>
        </p:nvSpPr>
        <p:spPr>
          <a:xfrm>
            <a:off x="4652475" y="2187930"/>
            <a:ext cx="4032448" cy="4032448"/>
          </a:xfrm>
        </p:spPr>
        <p:txBody>
          <a:bodyPr>
            <a:normAutofit/>
          </a:bodyPr>
          <a:lstStyle>
            <a:lvl1pPr>
              <a:buClr>
                <a:srgbClr val="5E8A2F"/>
              </a:buClr>
              <a:defRPr sz="2400">
                <a:solidFill>
                  <a:schemeClr val="tx1">
                    <a:lumMod val="75000"/>
                    <a:lumOff val="25000"/>
                  </a:schemeClr>
                </a:solidFill>
                <a:latin typeface="Arial" panose="020B0604020202020204" pitchFamily="34" charset="0"/>
                <a:cs typeface="Arial" panose="020B0604020202020204" pitchFamily="34" charset="0"/>
              </a:defRPr>
            </a:lvl1pPr>
            <a:lvl2pPr>
              <a:buClr>
                <a:srgbClr val="5E8A2F"/>
              </a:buClr>
              <a:defRPr sz="2000">
                <a:solidFill>
                  <a:schemeClr val="tx1">
                    <a:lumMod val="75000"/>
                    <a:lumOff val="25000"/>
                  </a:schemeClr>
                </a:solidFill>
                <a:latin typeface="Arial" panose="020B0604020202020204" pitchFamily="34" charset="0"/>
                <a:cs typeface="Arial" panose="020B0604020202020204" pitchFamily="34" charset="0"/>
              </a:defRPr>
            </a:lvl2pPr>
            <a:lvl3pPr>
              <a:buClr>
                <a:srgbClr val="5E8A2F"/>
              </a:buClr>
              <a:defRPr sz="1800">
                <a:solidFill>
                  <a:schemeClr val="tx1">
                    <a:lumMod val="75000"/>
                    <a:lumOff val="25000"/>
                  </a:schemeClr>
                </a:solidFill>
                <a:latin typeface="Arial" panose="020B0604020202020204" pitchFamily="34" charset="0"/>
                <a:cs typeface="Arial" panose="020B0604020202020204" pitchFamily="34" charset="0"/>
              </a:defRPr>
            </a:lvl3pPr>
            <a:lvl4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4pPr>
            <a:lvl5pPr>
              <a:buClr>
                <a:srgbClr val="5E8A2F"/>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itel 20"/>
          <p:cNvSpPr>
            <a:spLocks noGrp="1"/>
          </p:cNvSpPr>
          <p:nvPr>
            <p:ph type="title"/>
          </p:nvPr>
        </p:nvSpPr>
        <p:spPr>
          <a:xfrm>
            <a:off x="397933" y="134504"/>
            <a:ext cx="6722534" cy="1143000"/>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378673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1895379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smtClean="0"/>
              <a:t>02 March 2017</a:t>
            </a:r>
            <a:endParaRPr lang="de-DE"/>
          </a:p>
        </p:txBody>
      </p:sp>
      <p:sp>
        <p:nvSpPr>
          <p:cNvPr id="4" name="Fußzeilenplatzhalter 3"/>
          <p:cNvSpPr>
            <a:spLocks noGrp="1"/>
          </p:cNvSpPr>
          <p:nvPr>
            <p:ph type="ftr" sz="quarter" idx="11"/>
          </p:nvPr>
        </p:nvSpPr>
        <p:spPr/>
        <p:txBody>
          <a:bodyPr/>
          <a:lstStyle/>
          <a:p>
            <a:r>
              <a:rPr lang="en-US" smtClean="0"/>
              <a:t>Introduction to the TRISTAN project</a:t>
            </a:r>
            <a:endParaRPr lang="de-DE"/>
          </a:p>
        </p:txBody>
      </p:sp>
      <p:sp>
        <p:nvSpPr>
          <p:cNvPr id="5" name="Foliennummernplatzhalter 4"/>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
        <p:nvSpPr>
          <p:cNvPr id="8" name="Titel 20"/>
          <p:cNvSpPr>
            <a:spLocks noGrp="1"/>
          </p:cNvSpPr>
          <p:nvPr>
            <p:ph type="title"/>
          </p:nvPr>
        </p:nvSpPr>
        <p:spPr>
          <a:xfrm>
            <a:off x="397933" y="134504"/>
            <a:ext cx="6722534" cy="1143000"/>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61328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02 March 2017</a:t>
            </a:r>
            <a:endParaRPr lang="de-DE"/>
          </a:p>
        </p:txBody>
      </p:sp>
      <p:sp>
        <p:nvSpPr>
          <p:cNvPr id="3" name="Fußzeilenplatzhalter 2"/>
          <p:cNvSpPr>
            <a:spLocks noGrp="1"/>
          </p:cNvSpPr>
          <p:nvPr>
            <p:ph type="ftr" sz="quarter" idx="11"/>
          </p:nvPr>
        </p:nvSpPr>
        <p:spPr/>
        <p:txBody>
          <a:bodyPr/>
          <a:lstStyle/>
          <a:p>
            <a:r>
              <a:rPr lang="en-US" smtClean="0"/>
              <a:t>Introduction to the TRISTAN project</a:t>
            </a:r>
            <a:endParaRPr lang="de-DE"/>
          </a:p>
        </p:txBody>
      </p:sp>
      <p:sp>
        <p:nvSpPr>
          <p:cNvPr id="4" name="Foliennummernplatzhalter 3"/>
          <p:cNvSpPr>
            <a:spLocks noGrp="1"/>
          </p:cNvSpPr>
          <p:nvPr>
            <p:ph type="sldNum" sz="quarter" idx="12"/>
          </p:nvPr>
        </p:nvSpPr>
        <p:spPr/>
        <p:txBody>
          <a:bodyPr/>
          <a:lstStyle/>
          <a:p>
            <a:r>
              <a:rPr lang="de-DE" dirty="0" err="1" smtClean="0"/>
              <a:t>page</a:t>
            </a:r>
            <a:r>
              <a:rPr lang="de-DE" dirty="0" smtClean="0"/>
              <a:t> </a:t>
            </a:r>
            <a:fld id="{96E7B00A-58D4-416C-972B-729F51A8FC38}" type="slidenum">
              <a:rPr lang="de-DE" smtClean="0"/>
              <a:pPr/>
              <a:t>‹Nr.›</a:t>
            </a:fld>
            <a:endParaRPr lang="de-DE" dirty="0"/>
          </a:p>
        </p:txBody>
      </p:sp>
    </p:spTree>
    <p:extLst>
      <p:ext uri="{BB962C8B-B14F-4D97-AF65-F5344CB8AC3E}">
        <p14:creationId xmlns:p14="http://schemas.microsoft.com/office/powerpoint/2010/main" val="3769292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3"/>
            </p:custDataLst>
            <p:extLst>
              <p:ext uri="{D42A27DB-BD31-4B8C-83A1-F6EECF244321}">
                <p14:modId xmlns:p14="http://schemas.microsoft.com/office/powerpoint/2010/main" val="3452688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9" name="think-cell Folie" r:id="rId14" imgW="270" imgH="270" progId="TCLayout.ActiveDocument.1">
                  <p:embed/>
                </p:oleObj>
              </mc:Choice>
              <mc:Fallback>
                <p:oleObj name="think-cell Foli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16" name="Grafik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65100"/>
            <a:ext cx="8982075" cy="1066800"/>
          </a:xfrm>
          <a:prstGeom prst="rect">
            <a:avLst/>
          </a:prstGeom>
        </p:spPr>
      </p:pic>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Rechteck 7"/>
          <p:cNvSpPr/>
          <p:nvPr/>
        </p:nvSpPr>
        <p:spPr>
          <a:xfrm>
            <a:off x="0" y="1412776"/>
            <a:ext cx="9144000" cy="5445224"/>
          </a:xfrm>
          <a:prstGeom prst="rect">
            <a:avLst/>
          </a:prstGeom>
          <a:gradFill>
            <a:gsLst>
              <a:gs pos="100000">
                <a:schemeClr val="bg1">
                  <a:lumMod val="95000"/>
                </a:schemeClr>
              </a:gs>
              <a:gs pos="0">
                <a:schemeClr val="bg1"/>
              </a:gs>
            </a:gsLst>
            <a:lin ang="5400000" scaled="0"/>
          </a:gradFill>
          <a:ln>
            <a:noFill/>
          </a:ln>
          <a:effectLst>
            <a:outerShdw blurRad="152400" dist="1270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p:cNvSpPr/>
          <p:nvPr/>
        </p:nvSpPr>
        <p:spPr>
          <a:xfrm>
            <a:off x="0" y="1340768"/>
            <a:ext cx="8964488" cy="5112568"/>
          </a:xfrm>
          <a:prstGeom prst="rect">
            <a:avLst/>
          </a:prstGeom>
          <a:solidFill>
            <a:schemeClr val="bg1"/>
          </a:solidFill>
          <a:ln>
            <a:solidFill>
              <a:schemeClr val="bg1"/>
            </a:solidFill>
          </a:ln>
          <a:effectLst>
            <a:outerShdw blurRad="114300" dist="762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p:cNvSpPr>
            <a:spLocks noGrp="1"/>
          </p:cNvSpPr>
          <p:nvPr>
            <p:ph type="dt" sz="half" idx="2"/>
          </p:nvPr>
        </p:nvSpPr>
        <p:spPr>
          <a:xfrm>
            <a:off x="531272" y="6500289"/>
            <a:ext cx="1117611"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smtClean="0"/>
              <a:t>02 March 2017</a:t>
            </a:r>
            <a:endParaRPr lang="de-DE" dirty="0"/>
          </a:p>
        </p:txBody>
      </p:sp>
      <p:sp>
        <p:nvSpPr>
          <p:cNvPr id="5" name="Fußzeilenplatzhalter 4"/>
          <p:cNvSpPr>
            <a:spLocks noGrp="1"/>
          </p:cNvSpPr>
          <p:nvPr>
            <p:ph type="ftr" sz="quarter" idx="3"/>
          </p:nvPr>
        </p:nvSpPr>
        <p:spPr>
          <a:xfrm>
            <a:off x="2105025" y="6500289"/>
            <a:ext cx="5269442"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smtClean="0"/>
              <a:t>Introduction to the TRISTAN project</a:t>
            </a:r>
            <a:endParaRPr lang="de-DE" dirty="0"/>
          </a:p>
        </p:txBody>
      </p:sp>
      <p:sp>
        <p:nvSpPr>
          <p:cNvPr id="6" name="Foliennummernplatzhalter 5"/>
          <p:cNvSpPr>
            <a:spLocks noGrp="1"/>
          </p:cNvSpPr>
          <p:nvPr>
            <p:ph type="sldNum" sz="quarter" idx="4"/>
          </p:nvPr>
        </p:nvSpPr>
        <p:spPr>
          <a:xfrm>
            <a:off x="7763933" y="6492875"/>
            <a:ext cx="1202256"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dirty="0" smtClean="0"/>
              <a:t>Page </a:t>
            </a:r>
            <a:fld id="{96E7B00A-58D4-416C-972B-729F51A8FC38}" type="slidenum">
              <a:rPr lang="de-DE" smtClean="0"/>
              <a:pPr/>
              <a:t>‹Nr.›</a:t>
            </a:fld>
            <a:endParaRPr lang="de-DE" dirty="0"/>
          </a:p>
        </p:txBody>
      </p:sp>
      <p:pic>
        <p:nvPicPr>
          <p:cNvPr id="2" name="Grafik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69875" y="406399"/>
            <a:ext cx="1552792" cy="609622"/>
          </a:xfrm>
          <a:prstGeom prst="rect">
            <a:avLst/>
          </a:prstGeom>
        </p:spPr>
      </p:pic>
      <p:cxnSp>
        <p:nvCxnSpPr>
          <p:cNvPr id="17" name="Gerade Verbindung 16"/>
          <p:cNvCxnSpPr/>
          <p:nvPr/>
        </p:nvCxnSpPr>
        <p:spPr>
          <a:xfrm flipH="1">
            <a:off x="-66675" y="1314450"/>
            <a:ext cx="9048751" cy="0"/>
          </a:xfrm>
          <a:prstGeom prst="line">
            <a:avLst/>
          </a:prstGeom>
          <a:ln w="38100">
            <a:gradFill>
              <a:gsLst>
                <a:gs pos="48000">
                  <a:srgbClr val="30717B"/>
                </a:gs>
                <a:gs pos="0">
                  <a:srgbClr val="296D7F"/>
                </a:gs>
                <a:gs pos="100000">
                  <a:srgbClr val="5E8A2F"/>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30032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2" r:id="rId6"/>
    <p:sldLayoutId id="2147483653" r:id="rId7"/>
    <p:sldLayoutId id="2147483654" r:id="rId8"/>
    <p:sldLayoutId id="2147483655" r:id="rId9"/>
    <p:sldLayoutId id="2147483662" r:id="rId10"/>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038/nrclinonc.2016.16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0.xml"/><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93/nar/gkv1192http:/cheminfo.charite.de/withdrawn/toxicities.html" TargetMode="External"/><Relationship Id="rId3" Type="http://schemas.openxmlformats.org/officeDocument/2006/relationships/slideLayout" Target="../slideLayouts/slideLayout4.xml"/><Relationship Id="rId7" Type="http://schemas.openxmlformats.org/officeDocument/2006/relationships/hyperlink" Target="https://doi.org/10.1093/nar/gkv1192" TargetMode="Externa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hyperlink" Target="http://dx.doi.org/10.1038/nrd.2016.184" TargetMode="External"/><Relationship Id="rId11" Type="http://schemas.openxmlformats.org/officeDocument/2006/relationships/chart" Target="../charts/chart1.xml"/><Relationship Id="rId5" Type="http://schemas.openxmlformats.org/officeDocument/2006/relationships/image" Target="../media/image1.emf"/><Relationship Id="rId10" Type="http://schemas.openxmlformats.org/officeDocument/2006/relationships/hyperlink" Target="http://dx.doi.org/10.1001/jama.279.15.1200" TargetMode="External"/><Relationship Id="rId4" Type="http://schemas.openxmlformats.org/officeDocument/2006/relationships/oleObject" Target="../embeddings/oleObject8.bin"/><Relationship Id="rId9" Type="http://schemas.openxmlformats.org/officeDocument/2006/relationships/hyperlink" Target="http://dx.doi.org/10.1186/s12916-016-0553-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diagramLayout" Target="../diagrams/layout1.xml"/><Relationship Id="rId7" Type="http://schemas.openxmlformats.org/officeDocument/2006/relationships/image" Target="../media/image9.tif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tiff"/><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ncbi.nlm.nih.gov/books/NBK3384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1383450" y="4789240"/>
            <a:ext cx="6400800" cy="1075250"/>
          </a:xfrm>
        </p:spPr>
        <p:txBody>
          <a:bodyPr>
            <a:normAutofit/>
          </a:bodyPr>
          <a:lstStyle/>
          <a:p>
            <a:r>
              <a:rPr lang="en-US" dirty="0" smtClean="0">
                <a:solidFill>
                  <a:schemeClr val="tx1">
                    <a:lumMod val="75000"/>
                    <a:lumOff val="25000"/>
                  </a:schemeClr>
                </a:solidFill>
                <a:latin typeface="Arial"/>
                <a:cs typeface="Arial"/>
              </a:rPr>
              <a:t>Background to the IMI-2 Project “TRISTAN”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2</a:t>
            </a:r>
            <a:r>
              <a:rPr lang="de-DE" sz="1600" baseline="30000" dirty="0" smtClean="0">
                <a:solidFill>
                  <a:schemeClr val="tx1">
                    <a:lumMod val="75000"/>
                    <a:lumOff val="25000"/>
                  </a:schemeClr>
                </a:solidFill>
                <a:latin typeface="Arial"/>
                <a:cs typeface="Arial"/>
              </a:rPr>
              <a:t>nd</a:t>
            </a:r>
            <a:r>
              <a:rPr lang="de-DE" sz="1600" dirty="0" smtClean="0">
                <a:solidFill>
                  <a:schemeClr val="tx1">
                    <a:lumMod val="75000"/>
                    <a:lumOff val="25000"/>
                  </a:schemeClr>
                </a:solidFill>
                <a:latin typeface="Arial"/>
                <a:cs typeface="Arial"/>
              </a:rPr>
              <a:t> March 2017</a:t>
            </a:r>
            <a:endParaRPr lang="de-DE" dirty="0">
              <a:solidFill>
                <a:schemeClr val="tx1">
                  <a:lumMod val="75000"/>
                  <a:lumOff val="25000"/>
                </a:schemeClr>
              </a:solidFill>
            </a:endParaRPr>
          </a:p>
        </p:txBody>
      </p:sp>
      <p:sp>
        <p:nvSpPr>
          <p:cNvPr id="16" name="Titel 10"/>
          <p:cNvSpPr>
            <a:spLocks noGrp="1"/>
          </p:cNvSpPr>
          <p:nvPr>
            <p:ph type="ctrTitle"/>
          </p:nvPr>
        </p:nvSpPr>
        <p:spPr>
          <a:xfrm>
            <a:off x="346185" y="2049517"/>
            <a:ext cx="8420100" cy="1857715"/>
          </a:xfrm>
        </p:spPr>
        <p:txBody>
          <a:bodyPr>
            <a:noAutofit/>
          </a:bodyPr>
          <a:lstStyle>
            <a:lvl1pPr>
              <a:defRPr sz="4500" b="1" cap="all">
                <a:solidFill>
                  <a:srgbClr val="404040"/>
                </a:solidFill>
                <a:latin typeface="Helvetica"/>
                <a:cs typeface="Helvetica"/>
              </a:defRPr>
            </a:lvl1pPr>
          </a:lstStyle>
          <a:p>
            <a:pPr>
              <a:spcBef>
                <a:spcPts val="0"/>
              </a:spcBef>
            </a:pPr>
            <a:r>
              <a:rPr lang="en-US" sz="4400" b="0" cap="none" dirty="0" smtClean="0">
                <a:solidFill>
                  <a:schemeClr val="bg1"/>
                </a:solidFill>
                <a:latin typeface="Arial"/>
                <a:cs typeface="Arial"/>
              </a:rPr>
              <a:t>Translational Imaging in Drug Safety Assessment</a:t>
            </a:r>
            <a:endParaRPr lang="de-DE" sz="4800" b="0" cap="none" dirty="0">
              <a:solidFill>
                <a:schemeClr val="bg1"/>
              </a:solidFill>
              <a:latin typeface="Arial"/>
              <a:cs typeface="Aria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646" y="6023884"/>
            <a:ext cx="1880278" cy="395286"/>
          </a:xfrm>
          <a:prstGeom prst="rect">
            <a:avLst/>
          </a:prstGeom>
        </p:spPr>
      </p:pic>
      <p:sp>
        <p:nvSpPr>
          <p:cNvPr id="4" name="Datumsplatzhalter 3"/>
          <p:cNvSpPr>
            <a:spLocks noGrp="1"/>
          </p:cNvSpPr>
          <p:nvPr>
            <p:ph type="dt" sz="half" idx="10"/>
          </p:nvPr>
        </p:nvSpPr>
        <p:spPr/>
        <p:txBody>
          <a:bodyPr/>
          <a:lstStyle/>
          <a:p>
            <a:r>
              <a:rPr lang="de-DE" smtClean="0"/>
              <a:t>02 March 2017</a:t>
            </a:r>
            <a:endParaRPr lang="de-DE"/>
          </a:p>
        </p:txBody>
      </p:sp>
      <p:sp>
        <p:nvSpPr>
          <p:cNvPr id="5" name="Fußzeilenplatzhalter 4"/>
          <p:cNvSpPr>
            <a:spLocks noGrp="1"/>
          </p:cNvSpPr>
          <p:nvPr>
            <p:ph type="ftr" sz="quarter" idx="11"/>
          </p:nvPr>
        </p:nvSpPr>
        <p:spPr/>
        <p:txBody>
          <a:bodyPr/>
          <a:lstStyle/>
          <a:p>
            <a:r>
              <a:rPr lang="en-US" smtClean="0"/>
              <a:t>Introduction to the TRISTAN project</a:t>
            </a:r>
            <a:endParaRPr lang="de-DE"/>
          </a:p>
        </p:txBody>
      </p:sp>
      <p:sp>
        <p:nvSpPr>
          <p:cNvPr id="7" name="Foliennummernplatzhalter 6"/>
          <p:cNvSpPr>
            <a:spLocks noGrp="1"/>
          </p:cNvSpPr>
          <p:nvPr>
            <p:ph type="sldNum" sz="quarter" idx="12"/>
          </p:nvPr>
        </p:nvSpPr>
        <p:spPr/>
        <p:txBody>
          <a:bodyPr/>
          <a:lstStyle/>
          <a:p>
            <a:r>
              <a:rPr lang="de-DE" smtClean="0"/>
              <a:t>page </a:t>
            </a:r>
            <a:fld id="{96E7B00A-58D4-416C-972B-729F51A8FC38}" type="slidenum">
              <a:rPr lang="de-DE" smtClean="0"/>
              <a:pPr/>
              <a:t>1</a:t>
            </a:fld>
            <a:endParaRPr lang="de-DE" dirty="0"/>
          </a:p>
        </p:txBody>
      </p:sp>
    </p:spTree>
    <p:extLst>
      <p:ext uri="{BB962C8B-B14F-4D97-AF65-F5344CB8AC3E}">
        <p14:creationId xmlns:p14="http://schemas.microsoft.com/office/powerpoint/2010/main" val="156689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Why use imaging biomarkers?</a:t>
            </a:r>
            <a:endParaRPr lang="en-GB" dirty="0">
              <a:solidFill>
                <a:schemeClr val="bg1"/>
              </a:solidFill>
            </a:endParaRPr>
          </a:p>
        </p:txBody>
      </p:sp>
      <p:sp>
        <p:nvSpPr>
          <p:cNvPr id="3" name="Content Placeholder 2"/>
          <p:cNvSpPr>
            <a:spLocks noGrp="1"/>
          </p:cNvSpPr>
          <p:nvPr>
            <p:ph type="body" sz="quarter" idx="13"/>
          </p:nvPr>
        </p:nvSpPr>
        <p:spPr/>
        <p:txBody>
          <a:bodyPr>
            <a:normAutofit fontScale="92500" lnSpcReduction="10000"/>
          </a:bodyPr>
          <a:lstStyle/>
          <a:p>
            <a:r>
              <a:rPr lang="en-GB" sz="2000" dirty="0" smtClean="0"/>
              <a:t>Non-invasive follow-up and reversibility</a:t>
            </a:r>
          </a:p>
          <a:p>
            <a:r>
              <a:rPr lang="en-GB" sz="2000" dirty="0"/>
              <a:t>Well-suited to sites of unmet </a:t>
            </a:r>
            <a:r>
              <a:rPr lang="en-GB" sz="2000" dirty="0" smtClean="0"/>
              <a:t>need e.g. liver</a:t>
            </a:r>
            <a:r>
              <a:rPr lang="en-GB" sz="2000" dirty="0"/>
              <a:t>, kidney, heart, lung, </a:t>
            </a:r>
            <a:r>
              <a:rPr lang="en-GB" sz="2000" dirty="0" smtClean="0"/>
              <a:t>brain</a:t>
            </a:r>
          </a:p>
          <a:p>
            <a:r>
              <a:rPr lang="en-GB" sz="2000" dirty="0" smtClean="0"/>
              <a:t>Measures focal damage</a:t>
            </a:r>
            <a:endParaRPr lang="en-GB" sz="2000" dirty="0"/>
          </a:p>
          <a:p>
            <a:r>
              <a:rPr lang="en-GB" sz="2000" dirty="0"/>
              <a:t>Routinely </a:t>
            </a:r>
            <a:r>
              <a:rPr lang="en-GB" sz="2000" dirty="0" smtClean="0"/>
              <a:t>used by Pharma </a:t>
            </a:r>
            <a:r>
              <a:rPr lang="en-GB" sz="2000" dirty="0"/>
              <a:t>to avoid ADRs </a:t>
            </a:r>
            <a:r>
              <a:rPr lang="en-GB" sz="2000" dirty="0" smtClean="0"/>
              <a:t>in trials </a:t>
            </a:r>
          </a:p>
          <a:p>
            <a:pPr lvl="1"/>
            <a:r>
              <a:rPr lang="en-GB" sz="2000" dirty="0" smtClean="0"/>
              <a:t>core lab support</a:t>
            </a:r>
            <a:endParaRPr lang="en-GB" sz="2000" dirty="0"/>
          </a:p>
          <a:p>
            <a:r>
              <a:rPr lang="en-GB" sz="2000" dirty="0" smtClean="0"/>
              <a:t>Routinely used in healthcare to avoid ADRs </a:t>
            </a:r>
            <a:endParaRPr lang="en-GB" sz="2000" dirty="0"/>
          </a:p>
          <a:p>
            <a:r>
              <a:rPr lang="en-GB" sz="2000" dirty="0" smtClean="0"/>
              <a:t>Regulatory acceptance of imaging biomarkers:</a:t>
            </a:r>
          </a:p>
          <a:p>
            <a:pPr lvl="1"/>
            <a:r>
              <a:rPr lang="en-GB" sz="2000" dirty="0" smtClean="0"/>
              <a:t>Imaging biomarkers successful in FDA biomarker qualification process</a:t>
            </a:r>
          </a:p>
          <a:p>
            <a:pPr lvl="1"/>
            <a:r>
              <a:rPr lang="en-GB" sz="2000" dirty="0"/>
              <a:t>Imaging biomarkers</a:t>
            </a:r>
            <a:r>
              <a:rPr lang="en-GB" sz="2000" dirty="0" smtClean="0"/>
              <a:t> used </a:t>
            </a:r>
            <a:r>
              <a:rPr lang="en-GB" sz="2000" dirty="0"/>
              <a:t>by FDA as surrogate endpoints </a:t>
            </a:r>
            <a:r>
              <a:rPr lang="en-GB" sz="2000" dirty="0" smtClean="0"/>
              <a:t>30 times 2010-14</a:t>
            </a:r>
          </a:p>
          <a:p>
            <a:pPr lvl="1"/>
            <a:r>
              <a:rPr lang="en-GB" sz="2000" dirty="0" smtClean="0"/>
              <a:t>Imaging biomarkers approved by FDA as companion diagnostics</a:t>
            </a:r>
          </a:p>
          <a:p>
            <a:r>
              <a:rPr lang="en-GB" sz="2000" dirty="0"/>
              <a:t>Distinct </a:t>
            </a:r>
            <a:r>
              <a:rPr lang="en-GB" sz="2000" dirty="0" smtClean="0"/>
              <a:t>but feasible validation </a:t>
            </a:r>
            <a:r>
              <a:rPr lang="en-GB" sz="2000" dirty="0"/>
              <a:t>roadmap </a:t>
            </a:r>
          </a:p>
          <a:p>
            <a:pPr lvl="1"/>
            <a:r>
              <a:rPr lang="en-GB" sz="2000" dirty="0"/>
              <a:t>Collaborative non-proprietary route</a:t>
            </a:r>
          </a:p>
          <a:p>
            <a:endParaRPr lang="en-GB" sz="2800" dirty="0" smtClean="0"/>
          </a:p>
          <a:p>
            <a:endParaRPr lang="en-GB" sz="2800" dirty="0" smtClean="0"/>
          </a:p>
          <a:p>
            <a:endParaRPr lang="en-GB" sz="2800" dirty="0"/>
          </a:p>
        </p:txBody>
      </p:sp>
    </p:spTree>
    <p:extLst>
      <p:ext uri="{BB962C8B-B14F-4D97-AF65-F5344CB8AC3E}">
        <p14:creationId xmlns:p14="http://schemas.microsoft.com/office/powerpoint/2010/main" val="625943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a:solidFill>
                  <a:schemeClr val="bg1"/>
                </a:solidFill>
              </a:rPr>
              <a:t>Established imaging biomarkers for safety assessment</a:t>
            </a:r>
            <a:endParaRPr lang="en-GB" sz="3200" dirty="0">
              <a:solidFill>
                <a:schemeClr val="bg1"/>
              </a:solidFill>
            </a:endParaRPr>
          </a:p>
        </p:txBody>
      </p:sp>
      <p:sp>
        <p:nvSpPr>
          <p:cNvPr id="3" name="Content Placeholder 2"/>
          <p:cNvSpPr>
            <a:spLocks noGrp="1"/>
          </p:cNvSpPr>
          <p:nvPr>
            <p:ph type="body" sz="quarter" idx="13"/>
          </p:nvPr>
        </p:nvSpPr>
        <p:spPr/>
        <p:txBody>
          <a:bodyPr>
            <a:normAutofit/>
          </a:bodyPr>
          <a:lstStyle/>
          <a:p>
            <a:pPr marL="0" indent="0">
              <a:buNone/>
            </a:pPr>
            <a:r>
              <a:rPr lang="en-GB" sz="2200" dirty="0" smtClean="0"/>
              <a:t>Imaging biomarkers are routinely used</a:t>
            </a:r>
            <a:r>
              <a:rPr lang="en-GB" sz="2200" dirty="0" smtClean="0"/>
              <a:t>:</a:t>
            </a:r>
          </a:p>
          <a:p>
            <a:pPr marL="0" indent="0">
              <a:buNone/>
            </a:pPr>
            <a:endParaRPr lang="en-GB" sz="2200" dirty="0" smtClean="0"/>
          </a:p>
          <a:p>
            <a:r>
              <a:rPr lang="en-GB" sz="2200" dirty="0" smtClean="0"/>
              <a:t>for early stop in development</a:t>
            </a:r>
            <a:endParaRPr lang="en-GB" sz="2200" dirty="0"/>
          </a:p>
          <a:p>
            <a:r>
              <a:rPr lang="en-GB" sz="2200" dirty="0" smtClean="0"/>
              <a:t>to set therapeutic margin</a:t>
            </a:r>
          </a:p>
          <a:p>
            <a:r>
              <a:rPr lang="en-GB" sz="2200" dirty="0" smtClean="0"/>
              <a:t>to compare investigational drugs</a:t>
            </a:r>
            <a:endParaRPr lang="en-GB" sz="2200" dirty="0"/>
          </a:p>
          <a:p>
            <a:r>
              <a:rPr lang="en-GB" sz="2200" dirty="0" smtClean="0"/>
              <a:t>to show reversibility</a:t>
            </a:r>
            <a:endParaRPr lang="en-GB" sz="2200" dirty="0"/>
          </a:p>
          <a:p>
            <a:r>
              <a:rPr lang="en-GB" sz="2200" dirty="0" smtClean="0"/>
              <a:t>in regulatory </a:t>
            </a:r>
            <a:r>
              <a:rPr lang="en-GB" sz="2200" dirty="0"/>
              <a:t>labelling </a:t>
            </a:r>
            <a:r>
              <a:rPr lang="mr-IN" sz="2200" dirty="0"/>
              <a:t>–</a:t>
            </a:r>
            <a:r>
              <a:rPr lang="en-GB" sz="2200" dirty="0"/>
              <a:t> </a:t>
            </a:r>
            <a:r>
              <a:rPr lang="en-GB" sz="2200" dirty="0" smtClean="0"/>
              <a:t>contraindications</a:t>
            </a:r>
            <a:endParaRPr lang="en-GB" sz="2200" dirty="0"/>
          </a:p>
          <a:p>
            <a:r>
              <a:rPr lang="en-GB" sz="2200" dirty="0" smtClean="0"/>
              <a:t>in regulatory </a:t>
            </a:r>
            <a:r>
              <a:rPr lang="en-GB" sz="2200" dirty="0"/>
              <a:t>labelling </a:t>
            </a:r>
            <a:r>
              <a:rPr lang="mr-IN" sz="2200" dirty="0"/>
              <a:t>–</a:t>
            </a:r>
            <a:r>
              <a:rPr lang="en-GB" sz="2200" dirty="0"/>
              <a:t> </a:t>
            </a:r>
            <a:r>
              <a:rPr lang="en-GB" sz="2200" dirty="0" smtClean="0"/>
              <a:t>recommended monitoring</a:t>
            </a:r>
          </a:p>
          <a:p>
            <a:r>
              <a:rPr lang="en-GB" sz="2200" dirty="0" smtClean="0"/>
              <a:t>also </a:t>
            </a:r>
            <a:r>
              <a:rPr lang="en-GB" sz="2200" dirty="0"/>
              <a:t>in animals </a:t>
            </a:r>
          </a:p>
        </p:txBody>
      </p:sp>
    </p:spTree>
    <p:extLst>
      <p:ext uri="{BB962C8B-B14F-4D97-AF65-F5344CB8AC3E}">
        <p14:creationId xmlns:p14="http://schemas.microsoft.com/office/powerpoint/2010/main" val="1850661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a:solidFill>
                  <a:schemeClr val="bg1"/>
                </a:solidFill>
              </a:rPr>
              <a:t>Established imaging biomarkers for safety assessment</a:t>
            </a:r>
          </a:p>
        </p:txBody>
      </p:sp>
      <p:sp>
        <p:nvSpPr>
          <p:cNvPr id="3" name="Content Placeholder 2"/>
          <p:cNvSpPr>
            <a:spLocks noGrp="1"/>
          </p:cNvSpPr>
          <p:nvPr>
            <p:ph type="body" sz="quarter" idx="13"/>
          </p:nvPr>
        </p:nvSpPr>
        <p:spPr/>
        <p:txBody>
          <a:bodyPr>
            <a:normAutofit/>
          </a:bodyPr>
          <a:lstStyle/>
          <a:p>
            <a:pPr marL="0" indent="0">
              <a:buNone/>
            </a:pPr>
            <a:r>
              <a:rPr lang="en-GB" sz="2200" dirty="0" smtClean="0"/>
              <a:t>Some </a:t>
            </a:r>
            <a:r>
              <a:rPr lang="en-GB" sz="2200" dirty="0"/>
              <a:t>routinely </a:t>
            </a:r>
            <a:r>
              <a:rPr lang="en-GB" sz="2200" dirty="0" smtClean="0"/>
              <a:t>used safety imaging biomarkers</a:t>
            </a:r>
            <a:r>
              <a:rPr lang="en-GB" sz="2200" dirty="0" smtClean="0"/>
              <a:t>:</a:t>
            </a:r>
          </a:p>
          <a:p>
            <a:pPr marL="0" indent="0">
              <a:buNone/>
            </a:pPr>
            <a:endParaRPr lang="en-GB" sz="2200" dirty="0" smtClean="0"/>
          </a:p>
          <a:p>
            <a:r>
              <a:rPr lang="en-GB" sz="2200" dirty="0"/>
              <a:t>Left ventricular ejection fraction biomarker of cardiotoxicity (Ultrasound, MRI, SPECT</a:t>
            </a:r>
            <a:r>
              <a:rPr lang="en-GB" sz="2200" dirty="0" smtClean="0"/>
              <a:t>)</a:t>
            </a:r>
          </a:p>
          <a:p>
            <a:endParaRPr lang="en-GB" sz="2200" dirty="0"/>
          </a:p>
          <a:p>
            <a:r>
              <a:rPr lang="en-GB" sz="2200" dirty="0"/>
              <a:t>Amyloid-related MR imaging abnormalities with </a:t>
            </a:r>
            <a:r>
              <a:rPr lang="en-GB" sz="2200" dirty="0" err="1"/>
              <a:t>edema</a:t>
            </a:r>
            <a:r>
              <a:rPr lang="en-GB" sz="2200" dirty="0"/>
              <a:t>/effusions (ARIA-E</a:t>
            </a:r>
            <a:r>
              <a:rPr lang="en-GB" sz="2200" dirty="0" smtClean="0"/>
              <a:t>), </a:t>
            </a:r>
            <a:r>
              <a:rPr lang="en-GB" sz="2200" dirty="0" err="1"/>
              <a:t>microhaemorrhage</a:t>
            </a:r>
            <a:r>
              <a:rPr lang="en-GB" sz="2200" dirty="0"/>
              <a:t> (ARIA-H</a:t>
            </a:r>
            <a:r>
              <a:rPr lang="en-GB" sz="2200" dirty="0" smtClean="0"/>
              <a:t>)</a:t>
            </a:r>
          </a:p>
          <a:p>
            <a:endParaRPr lang="en-GB" sz="2200" dirty="0" smtClean="0"/>
          </a:p>
          <a:p>
            <a:r>
              <a:rPr lang="en-GB" sz="2200" dirty="0" smtClean="0"/>
              <a:t>Abnormal </a:t>
            </a:r>
            <a:r>
              <a:rPr lang="en-GB" sz="2200" dirty="0"/>
              <a:t>biodistribution (SPECT, PET</a:t>
            </a:r>
            <a:r>
              <a:rPr lang="en-GB" sz="2200" dirty="0" smtClean="0"/>
              <a:t>)</a:t>
            </a:r>
          </a:p>
          <a:p>
            <a:endParaRPr lang="en-GB" sz="2200" dirty="0" smtClean="0"/>
          </a:p>
          <a:p>
            <a:r>
              <a:rPr lang="en-GB" sz="2200" dirty="0" smtClean="0"/>
              <a:t>Bone </a:t>
            </a:r>
            <a:r>
              <a:rPr lang="en-GB" sz="2200" dirty="0"/>
              <a:t>Mineral Density (DXA)</a:t>
            </a:r>
          </a:p>
        </p:txBody>
      </p:sp>
    </p:spTree>
    <p:extLst>
      <p:ext uri="{BB962C8B-B14F-4D97-AF65-F5344CB8AC3E}">
        <p14:creationId xmlns:p14="http://schemas.microsoft.com/office/powerpoint/2010/main" val="1300234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043351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solidFill>
                  <a:schemeClr val="bg1"/>
                </a:solidFill>
              </a:rPr>
              <a:t>Validation challenges</a:t>
            </a:r>
            <a:endParaRPr lang="en-GB" dirty="0">
              <a:solidFill>
                <a:schemeClr val="bg1"/>
              </a:solidFill>
            </a:endParaRP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1306559961"/>
              </p:ext>
            </p:extLst>
          </p:nvPr>
        </p:nvGraphicFramePr>
        <p:xfrm>
          <a:off x="142407" y="1827212"/>
          <a:ext cx="8704385" cy="4296269"/>
        </p:xfrm>
        <a:graphic>
          <a:graphicData uri="http://schemas.openxmlformats.org/drawingml/2006/table">
            <a:tbl>
              <a:tblPr firstRow="1" firstCol="1" bandRow="1">
                <a:tableStyleId>{1FECB4D8-DB02-4DC6-A0A2-4F2EBAE1DC90}</a:tableStyleId>
              </a:tblPr>
              <a:tblGrid>
                <a:gridCol w="4607977"/>
                <a:gridCol w="4096408"/>
              </a:tblGrid>
              <a:tr h="933307">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Imaging </a:t>
                      </a:r>
                      <a:r>
                        <a:rPr lang="en-US" sz="1600" dirty="0" smtClean="0">
                          <a:effectLst/>
                          <a:latin typeface="Arial" panose="020B0604020202020204" pitchFamily="34" charset="0"/>
                          <a:cs typeface="Arial" panose="020B0604020202020204" pitchFamily="34" charset="0"/>
                        </a:rPr>
                        <a:t>biomarker:</a:t>
                      </a:r>
                    </a:p>
                    <a:p>
                      <a:pPr algn="ctr">
                        <a:lnSpc>
                          <a:spcPct val="115000"/>
                        </a:lnSpc>
                        <a:spcAft>
                          <a:spcPts val="0"/>
                        </a:spcAft>
                      </a:pPr>
                      <a:r>
                        <a:rPr lang="en-US" sz="1600" dirty="0" smtClean="0">
                          <a:effectLst/>
                          <a:latin typeface="Arial" panose="020B0604020202020204" pitchFamily="34" charset="0"/>
                          <a:cs typeface="Arial" panose="020B0604020202020204" pitchFamily="34" charset="0"/>
                        </a:rPr>
                        <a:t>Scanner in hospital</a:t>
                      </a:r>
                      <a:endParaRPr lang="en-US" sz="1600" b="1" dirty="0">
                        <a:effectLst/>
                        <a:latin typeface="Arial" panose="020B0604020202020204" pitchFamily="34" charset="0"/>
                        <a:ea typeface="Calibri" charset="0"/>
                        <a:cs typeface="Arial" panose="020B0604020202020204" pitchFamily="34" charset="0"/>
                      </a:endParaRPr>
                    </a:p>
                  </a:txBody>
                  <a:tcPr marL="68580" marR="68580" marT="0" marB="0" anchor="ctr">
                    <a:solidFill>
                      <a:schemeClr val="accent5">
                        <a:lumMod val="50000"/>
                      </a:schemeClr>
                    </a:solidFill>
                  </a:tcP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Biospecimen </a:t>
                      </a:r>
                      <a:r>
                        <a:rPr lang="en-US" sz="1600" dirty="0" smtClean="0">
                          <a:effectLst/>
                          <a:latin typeface="Arial" panose="020B0604020202020204" pitchFamily="34" charset="0"/>
                          <a:cs typeface="Arial" panose="020B0604020202020204" pitchFamily="34" charset="0"/>
                        </a:rPr>
                        <a:t>biomarker:</a:t>
                      </a:r>
                    </a:p>
                    <a:p>
                      <a:pPr algn="ctr">
                        <a:lnSpc>
                          <a:spcPct val="115000"/>
                        </a:lnSpc>
                        <a:spcAft>
                          <a:spcPts val="0"/>
                        </a:spcAft>
                      </a:pPr>
                      <a:r>
                        <a:rPr lang="en-US" sz="1600" dirty="0" smtClean="0">
                          <a:effectLst/>
                          <a:latin typeface="Arial" panose="020B0604020202020204" pitchFamily="34" charset="0"/>
                          <a:cs typeface="Arial" panose="020B0604020202020204" pitchFamily="34" charset="0"/>
                        </a:rPr>
                        <a:t>In vitro diagnostic device in biomarker lab</a:t>
                      </a:r>
                      <a:endParaRPr lang="en-US" sz="1600" b="1" dirty="0" smtClean="0">
                        <a:effectLst/>
                        <a:latin typeface="Arial" panose="020B0604020202020204" pitchFamily="34" charset="0"/>
                        <a:cs typeface="Arial" panose="020B0604020202020204" pitchFamily="34" charset="0"/>
                      </a:endParaRPr>
                    </a:p>
                  </a:txBody>
                  <a:tcPr marL="68580" marR="68580" marT="0" marB="0" anchor="ctr">
                    <a:solidFill>
                      <a:schemeClr val="accent5">
                        <a:lumMod val="50000"/>
                      </a:schemeClr>
                    </a:solidFill>
                  </a:tcPr>
                </a:tc>
              </a:tr>
              <a:tr h="613117">
                <a:tc>
                  <a:txBody>
                    <a:bodyPr/>
                    <a:lstStyle/>
                    <a:p>
                      <a:pPr algn="l">
                        <a:lnSpc>
                          <a:spcPct val="115000"/>
                        </a:lnSpc>
                        <a:spcAft>
                          <a:spcPts val="0"/>
                        </a:spcAft>
                      </a:pPr>
                      <a:r>
                        <a:rPr lang="en-US" sz="1600" dirty="0">
                          <a:solidFill>
                            <a:schemeClr val="tx1">
                              <a:lumMod val="75000"/>
                              <a:lumOff val="25000"/>
                            </a:schemeClr>
                          </a:solidFill>
                          <a:effectLst/>
                          <a:latin typeface="Arial" panose="020B0604020202020204" pitchFamily="34" charset="0"/>
                          <a:cs typeface="Arial" panose="020B0604020202020204" pitchFamily="34" charset="0"/>
                        </a:rPr>
                        <a:t>Different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scanners from</a:t>
                      </a:r>
                      <a:r>
                        <a:rPr lang="en-US" sz="1600" baseline="0" dirty="0" smtClean="0">
                          <a:solidFill>
                            <a:schemeClr val="tx1">
                              <a:lumMod val="75000"/>
                              <a:lumOff val="25000"/>
                            </a:schemeClr>
                          </a:solidFill>
                          <a:effectLst/>
                          <a:latin typeface="Arial" panose="020B0604020202020204" pitchFamily="34" charset="0"/>
                          <a:cs typeface="Arial" panose="020B0604020202020204" pitchFamily="34" charset="0"/>
                        </a:rPr>
                        <a:t>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different </a:t>
                      </a:r>
                      <a:r>
                        <a:rPr lang="en-US" sz="1600" dirty="0">
                          <a:solidFill>
                            <a:schemeClr val="tx1">
                              <a:lumMod val="75000"/>
                              <a:lumOff val="25000"/>
                            </a:schemeClr>
                          </a:solidFill>
                          <a:effectLst/>
                          <a:latin typeface="Arial" panose="020B0604020202020204" pitchFamily="34" charset="0"/>
                          <a:cs typeface="Arial" panose="020B0604020202020204" pitchFamily="34" charset="0"/>
                        </a:rPr>
                        <a:t>vendors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installed </a:t>
                      </a:r>
                      <a:r>
                        <a:rPr lang="en-US" sz="1600" dirty="0">
                          <a:solidFill>
                            <a:schemeClr val="tx1">
                              <a:lumMod val="75000"/>
                              <a:lumOff val="25000"/>
                            </a:schemeClr>
                          </a:solidFill>
                          <a:effectLst/>
                          <a:latin typeface="Arial" panose="020B0604020202020204" pitchFamily="34" charset="0"/>
                          <a:cs typeface="Arial" panose="020B0604020202020204" pitchFamily="34" charset="0"/>
                        </a:rPr>
                        <a:t>in different hospitals</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Identical IVDDs</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r h="613117">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Scanners not designed</a:t>
                      </a:r>
                      <a:r>
                        <a:rPr lang="en-US" sz="1600" dirty="0">
                          <a:solidFill>
                            <a:schemeClr val="tx1">
                              <a:lumMod val="75000"/>
                              <a:lumOff val="25000"/>
                            </a:schemeClr>
                          </a:solidFill>
                          <a:effectLst/>
                          <a:latin typeface="Arial" panose="020B0604020202020204" pitchFamily="34" charset="0"/>
                          <a:cs typeface="Arial" panose="020B0604020202020204" pitchFamily="34" charset="0"/>
                        </a:rPr>
                        <a:t>, maintained or approved for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measuring biomarkers</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IVDDs designed</a:t>
                      </a:r>
                      <a:r>
                        <a:rPr lang="en-US" sz="1600" dirty="0">
                          <a:solidFill>
                            <a:schemeClr val="tx1">
                              <a:lumMod val="75000"/>
                              <a:lumOff val="25000"/>
                            </a:schemeClr>
                          </a:solidFill>
                          <a:effectLst/>
                          <a:latin typeface="Arial" panose="020B0604020202020204" pitchFamily="34" charset="0"/>
                          <a:cs typeface="Arial" panose="020B0604020202020204" pitchFamily="34" charset="0"/>
                        </a:rPr>
                        <a:t>, maintained and approved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for specific</a:t>
                      </a:r>
                      <a:r>
                        <a:rPr lang="en-US" sz="1600" baseline="0" dirty="0" smtClean="0">
                          <a:solidFill>
                            <a:schemeClr val="tx1">
                              <a:lumMod val="75000"/>
                              <a:lumOff val="25000"/>
                            </a:schemeClr>
                          </a:solidFill>
                          <a:effectLst/>
                          <a:latin typeface="Arial" panose="020B0604020202020204" pitchFamily="34" charset="0"/>
                          <a:cs typeface="Arial" panose="020B0604020202020204" pitchFamily="34" charset="0"/>
                        </a:rPr>
                        <a:t>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measurement</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r h="292928">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Staff whose main job role is not quantitation</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Trained, dedicated</a:t>
                      </a:r>
                      <a:r>
                        <a:rPr lang="en-US" sz="1600" baseline="0" dirty="0" smtClean="0">
                          <a:solidFill>
                            <a:schemeClr val="tx1">
                              <a:lumMod val="75000"/>
                              <a:lumOff val="25000"/>
                            </a:schemeClr>
                          </a:solidFill>
                          <a:effectLst/>
                          <a:latin typeface="Arial" panose="020B0604020202020204" pitchFamily="34" charset="0"/>
                          <a:cs typeface="Arial" panose="020B0604020202020204" pitchFamily="34" charset="0"/>
                        </a:rPr>
                        <a:t> staff</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r h="613117">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Quality depends mainly on events at the moment of scanning</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Quality depends mainly on the</a:t>
                      </a:r>
                      <a:r>
                        <a:rPr lang="en-US" sz="1600" baseline="0" dirty="0" smtClean="0">
                          <a:solidFill>
                            <a:schemeClr val="tx1">
                              <a:lumMod val="75000"/>
                              <a:lumOff val="25000"/>
                            </a:schemeClr>
                          </a:solidFill>
                          <a:effectLst/>
                          <a:latin typeface="Arial" panose="020B0604020202020204" pitchFamily="34" charset="0"/>
                          <a:cs typeface="Arial" panose="020B0604020202020204" pitchFamily="34" charset="0"/>
                        </a:rPr>
                        <a:t> central lab</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r h="613117">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Picture quality drives innovation: </a:t>
                      </a:r>
                      <a:r>
                        <a:rPr lang="en-US" sz="1600" dirty="0">
                          <a:solidFill>
                            <a:schemeClr val="tx1">
                              <a:lumMod val="75000"/>
                              <a:lumOff val="25000"/>
                            </a:schemeClr>
                          </a:solidFill>
                          <a:effectLst/>
                          <a:latin typeface="Arial" panose="020B0604020202020204" pitchFamily="34" charset="0"/>
                          <a:cs typeface="Arial" panose="020B0604020202020204" pitchFamily="34" charset="0"/>
                        </a:rPr>
                        <a:t>unpredictable effect on </a:t>
                      </a: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quantitation</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600" dirty="0" smtClean="0">
                          <a:solidFill>
                            <a:schemeClr val="tx1">
                              <a:lumMod val="75000"/>
                              <a:lumOff val="25000"/>
                            </a:schemeClr>
                          </a:solidFill>
                          <a:effectLst/>
                          <a:latin typeface="Arial" panose="020B0604020202020204" pitchFamily="34" charset="0"/>
                          <a:cs typeface="Arial" panose="020B0604020202020204" pitchFamily="34" charset="0"/>
                        </a:rPr>
                        <a:t>Stable </a:t>
                      </a:r>
                      <a:r>
                        <a:rPr lang="en-US" sz="1600" dirty="0">
                          <a:solidFill>
                            <a:schemeClr val="tx1">
                              <a:lumMod val="75000"/>
                              <a:lumOff val="25000"/>
                            </a:schemeClr>
                          </a:solidFill>
                          <a:effectLst/>
                          <a:latin typeface="Arial" panose="020B0604020202020204" pitchFamily="34" charset="0"/>
                          <a:cs typeface="Arial" panose="020B0604020202020204" pitchFamily="34" charset="0"/>
                        </a:rPr>
                        <a:t>platform due to regulatory approval</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r h="617566">
                <a:tc>
                  <a:txBody>
                    <a:bodyPr/>
                    <a:lstStyle/>
                    <a:p>
                      <a:pPr algn="l">
                        <a:lnSpc>
                          <a:spcPct val="115000"/>
                        </a:lnSpc>
                        <a:spcAft>
                          <a:spcPts val="0"/>
                        </a:spcAft>
                      </a:pPr>
                      <a:r>
                        <a:rPr lang="en-GB" sz="1600" dirty="0" smtClean="0">
                          <a:solidFill>
                            <a:schemeClr val="tx1">
                              <a:lumMod val="75000"/>
                              <a:lumOff val="25000"/>
                            </a:schemeClr>
                          </a:solidFill>
                          <a:effectLst/>
                          <a:latin typeface="Arial" panose="020B0604020202020204" pitchFamily="34" charset="0"/>
                          <a:cs typeface="Arial" panose="020B0604020202020204" pitchFamily="34" charset="0"/>
                        </a:rPr>
                        <a:t>Seldom </a:t>
                      </a:r>
                      <a:r>
                        <a:rPr lang="en-GB" sz="1600" dirty="0">
                          <a:solidFill>
                            <a:schemeClr val="tx1">
                              <a:lumMod val="75000"/>
                              <a:lumOff val="25000"/>
                            </a:schemeClr>
                          </a:solidFill>
                          <a:effectLst/>
                          <a:latin typeface="Arial" panose="020B0604020202020204" pitchFamily="34" charset="0"/>
                          <a:cs typeface="Arial" panose="020B0604020202020204" pitchFamily="34" charset="0"/>
                        </a:rPr>
                        <a:t>defined </a:t>
                      </a:r>
                      <a:r>
                        <a:rPr lang="en-GB" sz="1600" dirty="0" err="1">
                          <a:solidFill>
                            <a:schemeClr val="tx1">
                              <a:lumMod val="75000"/>
                              <a:lumOff val="25000"/>
                            </a:schemeClr>
                          </a:solidFill>
                          <a:effectLst/>
                          <a:latin typeface="Arial" panose="020B0604020202020204" pitchFamily="34" charset="0"/>
                          <a:cs typeface="Arial" panose="020B0604020202020204" pitchFamily="34" charset="0"/>
                        </a:rPr>
                        <a:t>analytes</a:t>
                      </a:r>
                      <a:endParaRPr lang="en-US" sz="1600" dirty="0">
                        <a:solidFill>
                          <a:schemeClr val="tx1">
                            <a:lumMod val="75000"/>
                            <a:lumOff val="25000"/>
                          </a:schemeClr>
                        </a:solidFill>
                        <a:effectLst/>
                        <a:latin typeface="Arial" panose="020B0604020202020204" pitchFamily="34" charset="0"/>
                        <a:cs typeface="Arial" panose="020B0604020202020204" pitchFamily="34" charset="0"/>
                      </a:endParaRPr>
                    </a:p>
                    <a:p>
                      <a:pPr algn="l">
                        <a:lnSpc>
                          <a:spcPct val="115000"/>
                        </a:lnSpc>
                        <a:spcAft>
                          <a:spcPts val="0"/>
                        </a:spcAft>
                      </a:pPr>
                      <a:r>
                        <a:rPr lang="en-US" sz="1600" dirty="0">
                          <a:solidFill>
                            <a:schemeClr val="tx1">
                              <a:lumMod val="75000"/>
                              <a:lumOff val="25000"/>
                            </a:schemeClr>
                          </a:solidFill>
                          <a:effectLst/>
                          <a:latin typeface="Arial" panose="020B0604020202020204" pitchFamily="34" charset="0"/>
                          <a:cs typeface="Arial" panose="020B0604020202020204" pitchFamily="34" charset="0"/>
                        </a:rPr>
                        <a:t> </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600" dirty="0" smtClean="0">
                          <a:solidFill>
                            <a:schemeClr val="tx1">
                              <a:lumMod val="75000"/>
                              <a:lumOff val="25000"/>
                            </a:schemeClr>
                          </a:solidFill>
                          <a:effectLst/>
                          <a:latin typeface="Arial" panose="020B0604020202020204" pitchFamily="34" charset="0"/>
                          <a:cs typeface="Arial" panose="020B0604020202020204" pitchFamily="34" charset="0"/>
                        </a:rPr>
                        <a:t>Defined </a:t>
                      </a:r>
                      <a:r>
                        <a:rPr lang="en-GB" sz="1600" dirty="0">
                          <a:solidFill>
                            <a:schemeClr val="tx1">
                              <a:lumMod val="75000"/>
                              <a:lumOff val="25000"/>
                            </a:schemeClr>
                          </a:solidFill>
                          <a:effectLst/>
                          <a:latin typeface="Arial" panose="020B0604020202020204" pitchFamily="34" charset="0"/>
                          <a:cs typeface="Arial" panose="020B0604020202020204" pitchFamily="34" charset="0"/>
                        </a:rPr>
                        <a:t>molecular entity via analytical biochemistry </a:t>
                      </a:r>
                      <a:endParaRPr lang="en-US" sz="1600" b="0" dirty="0">
                        <a:solidFill>
                          <a:schemeClr val="tx1">
                            <a:lumMod val="75000"/>
                            <a:lumOff val="25000"/>
                          </a:schemeClr>
                        </a:solidFill>
                        <a:effectLst/>
                        <a:latin typeface="Arial" panose="020B0604020202020204" pitchFamily="34" charset="0"/>
                        <a:ea typeface="Calibri"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71801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6"/>
          <p:cNvSpPr txBox="1">
            <a:spLocks noChangeArrowheads="1"/>
          </p:cNvSpPr>
          <p:nvPr/>
        </p:nvSpPr>
        <p:spPr bwMode="auto">
          <a:xfrm>
            <a:off x="222739" y="221396"/>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r>
              <a:rPr lang="en-US" altLang="x-none" sz="2800" dirty="0" smtClean="0">
                <a:solidFill>
                  <a:schemeClr val="bg1"/>
                </a:solidFill>
                <a:latin typeface="Arial" charset="0"/>
              </a:rPr>
              <a:t>Distinct imaging </a:t>
            </a:r>
            <a:r>
              <a:rPr lang="en-US" altLang="x-none" sz="2800" dirty="0">
                <a:solidFill>
                  <a:schemeClr val="bg1"/>
                </a:solidFill>
                <a:latin typeface="Arial" charset="0"/>
              </a:rPr>
              <a:t>biomarker </a:t>
            </a:r>
            <a:r>
              <a:rPr lang="en-US" altLang="x-none" sz="2800" dirty="0" smtClean="0">
                <a:solidFill>
                  <a:schemeClr val="bg1"/>
                </a:solidFill>
                <a:latin typeface="Arial" charset="0"/>
              </a:rPr>
              <a:t>roadmap:</a:t>
            </a:r>
          </a:p>
          <a:p>
            <a:pPr eaLnBrk="1" hangingPunct="1"/>
            <a:r>
              <a:rPr lang="en-US" altLang="x-none" sz="2800" dirty="0" smtClean="0">
                <a:solidFill>
                  <a:schemeClr val="bg1"/>
                </a:solidFill>
                <a:latin typeface="Arial" charset="0"/>
              </a:rPr>
              <a:t>validation activities in parallel, not in series</a:t>
            </a:r>
            <a:endParaRPr lang="en-US" altLang="x-none" sz="2800" dirty="0">
              <a:solidFill>
                <a:schemeClr val="bg1"/>
              </a:solidFill>
              <a:latin typeface="Arial" charset="0"/>
            </a:endParaRPr>
          </a:p>
        </p:txBody>
      </p:sp>
      <p:sp>
        <p:nvSpPr>
          <p:cNvPr id="2051" name="Text Box 15"/>
          <p:cNvSpPr txBox="1">
            <a:spLocks noChangeArrowheads="1"/>
          </p:cNvSpPr>
          <p:nvPr/>
        </p:nvSpPr>
        <p:spPr bwMode="auto">
          <a:xfrm>
            <a:off x="0" y="5376172"/>
            <a:ext cx="8937811" cy="1046440"/>
          </a:xfrm>
          <a:prstGeom prst="rect">
            <a:avLst/>
          </a:prstGeom>
          <a:solidFill>
            <a:schemeClr val="accent1">
              <a:lumMod val="20000"/>
              <a:lumOff val="80000"/>
            </a:schemeClr>
          </a:solidFill>
          <a:ln>
            <a:noFill/>
          </a:ln>
          <a:extLst/>
        </p:spPr>
        <p:txBody>
          <a:bodyPr wrap="square">
            <a:spAutoFit/>
          </a:bodyPr>
          <a:lstStyle>
            <a:lvl1pPr eaLnBrk="0" hangingPunct="0">
              <a:defRPr>
                <a:solidFill>
                  <a:schemeClr val="tx1"/>
                </a:solidFill>
                <a:latin typeface="Calibri" charset="0"/>
                <a:ea typeface="MS PGothic" charset="-128"/>
              </a:defRPr>
            </a:lvl1pPr>
            <a:lvl2pPr marL="742950" indent="-285750" eaLnBrk="0" hangingPunct="0">
              <a:defRPr>
                <a:solidFill>
                  <a:schemeClr val="tx1"/>
                </a:solidFill>
                <a:latin typeface="Calibri" charset="0"/>
                <a:ea typeface="MS PGothic" charset="-128"/>
              </a:defRPr>
            </a:lvl2pPr>
            <a:lvl3pPr marL="1143000" indent="-228600" eaLnBrk="0" hangingPunct="0">
              <a:defRPr>
                <a:solidFill>
                  <a:schemeClr val="tx1"/>
                </a:solidFill>
                <a:latin typeface="Calibri" charset="0"/>
                <a:ea typeface="MS PGothic" charset="-128"/>
              </a:defRPr>
            </a:lvl3pPr>
            <a:lvl4pPr marL="1600200" indent="-228600" eaLnBrk="0" hangingPunct="0">
              <a:defRPr>
                <a:solidFill>
                  <a:schemeClr val="tx1"/>
                </a:solidFill>
                <a:latin typeface="Calibri" charset="0"/>
                <a:ea typeface="MS PGothic" charset="-128"/>
              </a:defRPr>
            </a:lvl4pPr>
            <a:lvl5pPr marL="2057400" indent="-228600" eaLnBrk="0" hangingPunct="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eaLnBrk="1" hangingPunct="1"/>
            <a:r>
              <a:rPr lang="en-US" sz="800" dirty="0"/>
              <a:t>Imaging biomarker roadmap for cancer studies James P. B. O'Connor, Eric O. </a:t>
            </a:r>
            <a:r>
              <a:rPr lang="en-US" sz="800" dirty="0" err="1"/>
              <a:t>Aboagye</a:t>
            </a:r>
            <a:r>
              <a:rPr lang="en-US" sz="800" dirty="0"/>
              <a:t>, Judith E. Adams, Hugo J. W. L. </a:t>
            </a:r>
            <a:r>
              <a:rPr lang="en-US" sz="800" dirty="0" err="1"/>
              <a:t>Aerts</a:t>
            </a:r>
            <a:r>
              <a:rPr lang="en-US" sz="800" dirty="0"/>
              <a:t>, Sally F. Barrington, </a:t>
            </a:r>
            <a:r>
              <a:rPr lang="en-US" sz="800" dirty="0" err="1"/>
              <a:t>Ambros</a:t>
            </a:r>
            <a:r>
              <a:rPr lang="en-US" sz="800" dirty="0"/>
              <a:t> J. Beer, Ronald Boellaard, Sarah E. </a:t>
            </a:r>
            <a:r>
              <a:rPr lang="en-US" sz="800" dirty="0" err="1"/>
              <a:t>Bohndiek</a:t>
            </a:r>
            <a:r>
              <a:rPr lang="en-US" sz="800" dirty="0"/>
              <a:t>, Michael Brady, Gina Brown, David L. Buckley, Thomas L. </a:t>
            </a:r>
            <a:r>
              <a:rPr lang="en-US" sz="800" dirty="0" err="1"/>
              <a:t>Chenevert</a:t>
            </a:r>
            <a:r>
              <a:rPr lang="en-US" sz="800" dirty="0"/>
              <a:t>, Laurence P. Clarke,  Sandra Collette, Gary J. Cook, </a:t>
            </a:r>
            <a:r>
              <a:rPr lang="en-US" sz="800" dirty="0" err="1"/>
              <a:t>Nandita</a:t>
            </a:r>
            <a:r>
              <a:rPr lang="en-US" sz="800" dirty="0"/>
              <a:t> M. </a:t>
            </a:r>
            <a:r>
              <a:rPr lang="en-US" sz="800" dirty="0" err="1"/>
              <a:t>deSouza</a:t>
            </a:r>
            <a:r>
              <a:rPr lang="en-US" sz="800" dirty="0"/>
              <a:t>, John C. Dickson, Caroline Dive, Jeffrey L. </a:t>
            </a:r>
            <a:r>
              <a:rPr lang="en-US" sz="800" dirty="0" err="1"/>
              <a:t>Evelhoch</a:t>
            </a:r>
            <a:r>
              <a:rPr lang="en-US" sz="800" dirty="0"/>
              <a:t>, Corinne </a:t>
            </a:r>
            <a:r>
              <a:rPr lang="en-US" sz="800" dirty="0" err="1"/>
              <a:t>Faivre</a:t>
            </a:r>
            <a:r>
              <a:rPr lang="en-US" sz="800" dirty="0"/>
              <a:t>-Finn,  </a:t>
            </a:r>
            <a:r>
              <a:rPr lang="en-US" sz="800" dirty="0" err="1"/>
              <a:t>Ferdia</a:t>
            </a:r>
            <a:r>
              <a:rPr lang="en-US" sz="800" dirty="0"/>
              <a:t> A. Gallagher, Fiona J. Gilbert, Robert J. </a:t>
            </a:r>
            <a:r>
              <a:rPr lang="en-US" sz="800" dirty="0" err="1"/>
              <a:t>Gillies</a:t>
            </a:r>
            <a:r>
              <a:rPr lang="en-US" sz="800" dirty="0"/>
              <a:t>, Vicky Goh, John R. Griffiths, Ashley M. Groves, Steve Halligan, Adrian L. Harris, David J. Hawkes, Otto S. Hoekstra, Erich P. Huang, Brian F. Hutton, Edward F. Jackson, Gordon C. Jayson, Andrew Jones, Dow-Mu </a:t>
            </a:r>
            <a:r>
              <a:rPr lang="en-US" sz="800" dirty="0" err="1"/>
              <a:t>Koh</a:t>
            </a:r>
            <a:r>
              <a:rPr lang="en-US" sz="800" dirty="0"/>
              <a:t>, Denis Lacombe, Philippe </a:t>
            </a:r>
            <a:r>
              <a:rPr lang="en-US" sz="800" dirty="0" err="1"/>
              <a:t>Lambin</a:t>
            </a:r>
            <a:r>
              <a:rPr lang="en-US" sz="800" dirty="0"/>
              <a:t>, Nathalie </a:t>
            </a:r>
            <a:r>
              <a:rPr lang="en-US" sz="800" dirty="0" err="1"/>
              <a:t>Lassau</a:t>
            </a:r>
            <a:r>
              <a:rPr lang="en-US" sz="800" dirty="0"/>
              <a:t>, Martin O. Leach, Ting-</a:t>
            </a:r>
            <a:r>
              <a:rPr lang="en-US" sz="800" dirty="0" err="1"/>
              <a:t>Yim</a:t>
            </a:r>
            <a:r>
              <a:rPr lang="en-US" sz="800" dirty="0"/>
              <a:t> Lee, Edward L. </a:t>
            </a:r>
            <a:r>
              <a:rPr lang="en-US" sz="800" dirty="0" err="1"/>
              <a:t>Leen</a:t>
            </a:r>
            <a:r>
              <a:rPr lang="en-US" sz="800" dirty="0"/>
              <a:t>,  Jason S. Lewis, Yan Liu, Mark F. </a:t>
            </a:r>
            <a:r>
              <a:rPr lang="en-US" sz="800" dirty="0" err="1"/>
              <a:t>Lythgoe</a:t>
            </a:r>
            <a:r>
              <a:rPr lang="en-US" sz="800" dirty="0"/>
              <a:t>, Prakash </a:t>
            </a:r>
            <a:r>
              <a:rPr lang="en-US" sz="800" dirty="0" err="1"/>
              <a:t>Manoharan</a:t>
            </a:r>
            <a:r>
              <a:rPr lang="en-US" sz="800" dirty="0"/>
              <a:t>, Ross J. Maxwell, Kenneth A. Miles, Bruno Morgan, Steve Morris, Tony Ng, Anwar R. </a:t>
            </a:r>
            <a:r>
              <a:rPr lang="en-US" sz="800" dirty="0" err="1"/>
              <a:t>Padhani</a:t>
            </a:r>
            <a:r>
              <a:rPr lang="en-US" sz="800" dirty="0"/>
              <a:t>, Geoff J. M. Parker, Mike Partridge, Arvind P. Pathak, Andrew C. </a:t>
            </a:r>
            <a:r>
              <a:rPr lang="en-US" sz="800" dirty="0" err="1"/>
              <a:t>Peet</a:t>
            </a:r>
            <a:r>
              <a:rPr lang="en-US" sz="800" dirty="0"/>
              <a:t>, </a:t>
            </a:r>
            <a:r>
              <a:rPr lang="en-US" sz="800" dirty="0" err="1"/>
              <a:t>Shonit</a:t>
            </a:r>
            <a:r>
              <a:rPr lang="en-US" sz="800" dirty="0"/>
              <a:t> </a:t>
            </a:r>
            <a:r>
              <a:rPr lang="en-US" sz="800" dirty="0" err="1"/>
              <a:t>Punwani</a:t>
            </a:r>
            <a:r>
              <a:rPr lang="en-US" sz="800" dirty="0"/>
              <a:t>,  Andrew R. Reynolds, Simon P. Robinson, </a:t>
            </a:r>
            <a:r>
              <a:rPr lang="en-US" sz="800" dirty="0" err="1"/>
              <a:t>Lalitha</a:t>
            </a:r>
            <a:r>
              <a:rPr lang="en-US" sz="800" dirty="0"/>
              <a:t> K. Shankar, Ricky A. Sharma, Dmitry </a:t>
            </a:r>
            <a:r>
              <a:rPr lang="en-US" sz="800" dirty="0" err="1"/>
              <a:t>Soloviev</a:t>
            </a:r>
            <a:r>
              <a:rPr lang="en-US" sz="800" dirty="0"/>
              <a:t>, Sigrid </a:t>
            </a:r>
            <a:r>
              <a:rPr lang="en-US" sz="800" dirty="0" err="1"/>
              <a:t>Stroobants</a:t>
            </a:r>
            <a:r>
              <a:rPr lang="en-US" sz="800" dirty="0"/>
              <a:t>, Daniel C. Sullivan, Stuart A. Taylor, Paul S. </a:t>
            </a:r>
            <a:r>
              <a:rPr lang="en-US" sz="800" dirty="0" err="1"/>
              <a:t>Tofts</a:t>
            </a:r>
            <a:r>
              <a:rPr lang="en-US" sz="800" dirty="0"/>
              <a:t>, Gillian M. Tozer, Marcel van </a:t>
            </a:r>
            <a:r>
              <a:rPr lang="en-US" sz="800" dirty="0" err="1"/>
              <a:t>Herk</a:t>
            </a:r>
            <a:r>
              <a:rPr lang="en-US" sz="800" dirty="0"/>
              <a:t>, Simon Walker-Samuel, James </a:t>
            </a:r>
            <a:r>
              <a:rPr lang="en-US" sz="800" dirty="0" err="1"/>
              <a:t>Wason</a:t>
            </a:r>
            <a:r>
              <a:rPr lang="en-US" sz="800" dirty="0"/>
              <a:t>, Kaye J. Williams, Paul Workman, Thomas E. </a:t>
            </a:r>
            <a:r>
              <a:rPr lang="en-US" sz="800" dirty="0" err="1"/>
              <a:t>Yankeelov</a:t>
            </a:r>
            <a:r>
              <a:rPr lang="en-US" sz="800" dirty="0"/>
              <a:t>, Kevin M. Brindle, Lisa M. McShane, Alan Jackson, John C. Waterton  Nature Reviews Clinical Oncology (2017) </a:t>
            </a:r>
            <a:r>
              <a:rPr lang="en-US" sz="800" dirty="0">
                <a:hlinkClick r:id="rId3"/>
              </a:rPr>
              <a:t>http://</a:t>
            </a:r>
            <a:r>
              <a:rPr lang="en-US" sz="800" dirty="0" smtClean="0">
                <a:hlinkClick r:id="rId3"/>
              </a:rPr>
              <a:t>dx.doi.org/10.1038/nrclinonc.2016.162</a:t>
            </a:r>
            <a:r>
              <a:rPr lang="en-US" sz="800" dirty="0" smtClean="0"/>
              <a:t> </a:t>
            </a:r>
            <a:endParaRPr lang="en-US" sz="800" dirty="0"/>
          </a:p>
          <a:p>
            <a:pPr eaLnBrk="1" hangingPunct="1"/>
            <a:endParaRPr lang="en-US" altLang="x-none" sz="600" dirty="0">
              <a:latin typeface="Arial" charset="0"/>
            </a:endParaRPr>
          </a:p>
        </p:txBody>
      </p:sp>
      <p:pic>
        <p:nvPicPr>
          <p:cNvPr id="2052" name="Picture 4" descr="nrclinonc.2016.162-f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5492" y="1479758"/>
            <a:ext cx="6013016" cy="371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88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validation activities</a:t>
            </a:r>
            <a:endParaRPr lang="en-GB" dirty="0">
              <a:solidFill>
                <a:schemeClr val="bg1"/>
              </a:solidFill>
            </a:endParaRPr>
          </a:p>
        </p:txBody>
      </p:sp>
      <p:sp>
        <p:nvSpPr>
          <p:cNvPr id="3" name="Content Placeholder 2"/>
          <p:cNvSpPr>
            <a:spLocks noGrp="1"/>
          </p:cNvSpPr>
          <p:nvPr>
            <p:ph type="body" sz="quarter" idx="13"/>
          </p:nvPr>
        </p:nvSpPr>
        <p:spPr>
          <a:xfrm>
            <a:off x="395536" y="1448918"/>
            <a:ext cx="8382529" cy="4571470"/>
          </a:xfrm>
        </p:spPr>
        <p:txBody>
          <a:bodyPr>
            <a:noAutofit/>
          </a:bodyPr>
          <a:lstStyle/>
          <a:p>
            <a:r>
              <a:rPr lang="en-GB" sz="2000" dirty="0"/>
              <a:t>I</a:t>
            </a:r>
            <a:r>
              <a:rPr lang="en-GB" sz="2000" dirty="0" smtClean="0"/>
              <a:t>maging-pathology </a:t>
            </a:r>
            <a:r>
              <a:rPr lang="en-GB" sz="2000" dirty="0"/>
              <a:t>correlation </a:t>
            </a:r>
            <a:r>
              <a:rPr lang="en-GB" sz="2000" dirty="0" smtClean="0"/>
              <a:t>and reversibility</a:t>
            </a:r>
          </a:p>
          <a:p>
            <a:pPr lvl="1"/>
            <a:r>
              <a:rPr lang="en-GB" sz="1400" dirty="0" smtClean="0"/>
              <a:t>Animal studies also important here</a:t>
            </a:r>
            <a:endParaRPr lang="en-GB" sz="1400" dirty="0"/>
          </a:p>
          <a:p>
            <a:r>
              <a:rPr lang="en-GB" sz="2000" dirty="0" smtClean="0"/>
              <a:t>Standardisation</a:t>
            </a:r>
          </a:p>
          <a:p>
            <a:pPr lvl="1"/>
            <a:r>
              <a:rPr lang="en-GB" sz="1400" dirty="0"/>
              <a:t>Non-proprietary or non-exclusive</a:t>
            </a:r>
          </a:p>
          <a:p>
            <a:pPr lvl="2">
              <a:buClr>
                <a:schemeClr val="tx2"/>
              </a:buClr>
            </a:pPr>
            <a:r>
              <a:rPr lang="en-GB" sz="1400" dirty="0"/>
              <a:t>Consider public-private partnership e.g. IMI </a:t>
            </a:r>
          </a:p>
          <a:p>
            <a:pPr lvl="2"/>
            <a:r>
              <a:rPr lang="en-GB" sz="1400" dirty="0"/>
              <a:t>Agnostic to particular imaging device</a:t>
            </a:r>
          </a:p>
          <a:p>
            <a:pPr lvl="2"/>
            <a:r>
              <a:rPr lang="en-GB" sz="1400" dirty="0"/>
              <a:t>FDA qualification </a:t>
            </a:r>
            <a:r>
              <a:rPr lang="en-GB" sz="1400" dirty="0" smtClean="0"/>
              <a:t>programme, </a:t>
            </a:r>
            <a:r>
              <a:rPr lang="en-GB" sz="1400" dirty="0"/>
              <a:t>not IVD or 510(k)</a:t>
            </a:r>
          </a:p>
          <a:p>
            <a:pPr lvl="1"/>
            <a:r>
              <a:rPr lang="en-GB" sz="1400" dirty="0"/>
              <a:t>Standardisation by expert groups</a:t>
            </a:r>
          </a:p>
          <a:p>
            <a:pPr lvl="2"/>
            <a:r>
              <a:rPr lang="en-GB" sz="1400" dirty="0"/>
              <a:t>radiologist/imager; </a:t>
            </a:r>
            <a:r>
              <a:rPr lang="en-GB" sz="1400" dirty="0" smtClean="0"/>
              <a:t> multiple </a:t>
            </a:r>
            <a:r>
              <a:rPr lang="en-GB" sz="1400" dirty="0"/>
              <a:t>pharma </a:t>
            </a:r>
            <a:r>
              <a:rPr lang="en-GB" sz="1400" dirty="0" smtClean="0"/>
              <a:t>precompetitive regulator</a:t>
            </a:r>
            <a:r>
              <a:rPr lang="en-GB" sz="1400" dirty="0"/>
              <a:t>; </a:t>
            </a:r>
            <a:r>
              <a:rPr lang="en-GB" sz="1400" dirty="0" smtClean="0"/>
              <a:t> disease physician; academic </a:t>
            </a:r>
            <a:r>
              <a:rPr lang="en-GB" sz="1400" dirty="0"/>
              <a:t>societies</a:t>
            </a:r>
          </a:p>
          <a:p>
            <a:pPr lvl="1"/>
            <a:r>
              <a:rPr lang="en-GB" sz="1400" dirty="0" smtClean="0"/>
              <a:t>Regular </a:t>
            </a:r>
            <a:r>
              <a:rPr lang="en-GB" sz="1400" dirty="0"/>
              <a:t>revision as new devices are </a:t>
            </a:r>
            <a:r>
              <a:rPr lang="en-GB" sz="1400" dirty="0" smtClean="0"/>
              <a:t>marketed</a:t>
            </a:r>
          </a:p>
          <a:p>
            <a:r>
              <a:rPr lang="en-GB" sz="2000" dirty="0" smtClean="0"/>
              <a:t>Repeatability and reproducibility</a:t>
            </a:r>
          </a:p>
          <a:p>
            <a:r>
              <a:rPr lang="en-GB" sz="2000" dirty="0" smtClean="0"/>
              <a:t>Availability </a:t>
            </a:r>
          </a:p>
          <a:p>
            <a:pPr lvl="1"/>
            <a:r>
              <a:rPr lang="en-GB" sz="1400" dirty="0" smtClean="0"/>
              <a:t>Preclinical: near-GLP implementations available in valid </a:t>
            </a:r>
            <a:r>
              <a:rPr lang="en-GB" sz="1400" dirty="0"/>
              <a:t>animal </a:t>
            </a:r>
            <a:r>
              <a:rPr lang="en-GB" sz="1400" dirty="0" smtClean="0"/>
              <a:t>model</a:t>
            </a:r>
          </a:p>
          <a:p>
            <a:pPr lvl="1"/>
            <a:r>
              <a:rPr lang="en-GB" sz="1400" dirty="0" smtClean="0"/>
              <a:t>Trials: Imaging </a:t>
            </a:r>
            <a:r>
              <a:rPr lang="en-GB" sz="1400" dirty="0"/>
              <a:t>biomarker </a:t>
            </a:r>
            <a:r>
              <a:rPr lang="en-GB" sz="1400" dirty="0" smtClean="0"/>
              <a:t>is implemented </a:t>
            </a:r>
            <a:r>
              <a:rPr lang="en-GB" sz="1400" dirty="0"/>
              <a:t>validly to ICH GCP </a:t>
            </a:r>
            <a:r>
              <a:rPr lang="en-GB" sz="1400" dirty="0" smtClean="0"/>
              <a:t>(use core lab) in </a:t>
            </a:r>
            <a:r>
              <a:rPr lang="en-GB" sz="1400" dirty="0"/>
              <a:t>every hospital in the world where the trial </a:t>
            </a:r>
            <a:r>
              <a:rPr lang="en-GB" sz="1400" dirty="0" smtClean="0"/>
              <a:t>recruits</a:t>
            </a:r>
          </a:p>
          <a:p>
            <a:pPr lvl="1"/>
            <a:r>
              <a:rPr lang="en-GB" sz="1400" dirty="0" smtClean="0"/>
              <a:t>Post-marketing: Imaging </a:t>
            </a:r>
            <a:r>
              <a:rPr lang="en-GB" sz="1400" dirty="0"/>
              <a:t>biomarker </a:t>
            </a:r>
            <a:r>
              <a:rPr lang="en-GB" sz="1400" dirty="0" smtClean="0"/>
              <a:t>is: available, robustly valid, inexpensive in </a:t>
            </a:r>
            <a:r>
              <a:rPr lang="en-GB" sz="1400" dirty="0"/>
              <a:t>every hospital in the world where the drug is </a:t>
            </a:r>
            <a:r>
              <a:rPr lang="en-GB" sz="1400" dirty="0" smtClean="0"/>
              <a:t>prescribed</a:t>
            </a:r>
            <a:endParaRPr lang="en-GB" sz="1400" dirty="0"/>
          </a:p>
        </p:txBody>
      </p:sp>
    </p:spTree>
    <p:extLst>
      <p:ext uri="{BB962C8B-B14F-4D97-AF65-F5344CB8AC3E}">
        <p14:creationId xmlns:p14="http://schemas.microsoft.com/office/powerpoint/2010/main" val="1922875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bg1"/>
                </a:solidFill>
              </a:rPr>
              <a:t>Drug safety assessment</a:t>
            </a:r>
            <a:endParaRPr lang="en-GB" dirty="0">
              <a:solidFill>
                <a:schemeClr val="bg1"/>
              </a:solidFill>
            </a:endParaRPr>
          </a:p>
        </p:txBody>
      </p:sp>
      <p:sp>
        <p:nvSpPr>
          <p:cNvPr id="3" name="Content Placeholder 2"/>
          <p:cNvSpPr>
            <a:spLocks noGrp="1"/>
          </p:cNvSpPr>
          <p:nvPr>
            <p:ph type="body" sz="quarter" idx="13"/>
          </p:nvPr>
        </p:nvSpPr>
        <p:spPr>
          <a:xfrm>
            <a:off x="395536" y="2083632"/>
            <a:ext cx="8382529" cy="4116637"/>
          </a:xfrm>
        </p:spPr>
        <p:txBody>
          <a:bodyPr/>
          <a:lstStyle/>
          <a:p>
            <a:pPr marL="0" indent="0">
              <a:spcAft>
                <a:spcPts val="2400"/>
              </a:spcAft>
              <a:buNone/>
            </a:pPr>
            <a:r>
              <a:rPr lang="en-GB" dirty="0" smtClean="0">
                <a:solidFill>
                  <a:schemeClr val="tx1">
                    <a:lumMod val="75000"/>
                    <a:lumOff val="25000"/>
                  </a:schemeClr>
                </a:solidFill>
              </a:rPr>
              <a:t>Before new drugs are marketed, regulatory authorities must be satisfied that the </a:t>
            </a:r>
            <a:r>
              <a:rPr lang="en-GB" b="1" i="1" dirty="0" smtClean="0">
                <a:solidFill>
                  <a:schemeClr val="tx1">
                    <a:lumMod val="75000"/>
                    <a:lumOff val="25000"/>
                  </a:schemeClr>
                </a:solidFill>
              </a:rPr>
              <a:t>benefits</a:t>
            </a:r>
            <a:r>
              <a:rPr lang="en-GB" dirty="0" smtClean="0">
                <a:solidFill>
                  <a:schemeClr val="tx1">
                    <a:lumMod val="75000"/>
                    <a:lumOff val="25000"/>
                  </a:schemeClr>
                </a:solidFill>
              </a:rPr>
              <a:t> from the new drug outweigh any </a:t>
            </a:r>
            <a:r>
              <a:rPr lang="en-GB" b="1" i="1" dirty="0" smtClean="0">
                <a:solidFill>
                  <a:schemeClr val="tx1">
                    <a:lumMod val="75000"/>
                    <a:lumOff val="25000"/>
                  </a:schemeClr>
                </a:solidFill>
              </a:rPr>
              <a:t>harms</a:t>
            </a:r>
            <a:r>
              <a:rPr lang="en-GB" dirty="0" smtClean="0">
                <a:solidFill>
                  <a:schemeClr val="tx1">
                    <a:lumMod val="75000"/>
                    <a:lumOff val="25000"/>
                  </a:schemeClr>
                </a:solidFill>
              </a:rPr>
              <a:t> that might occur.</a:t>
            </a:r>
          </a:p>
          <a:p>
            <a:pPr marL="0" indent="0">
              <a:buNone/>
            </a:pPr>
            <a:r>
              <a:rPr lang="en-GB" dirty="0" smtClean="0">
                <a:solidFill>
                  <a:schemeClr val="tx1">
                    <a:lumMod val="75000"/>
                    <a:lumOff val="25000"/>
                  </a:schemeClr>
                </a:solidFill>
              </a:rPr>
              <a:t>The characterisation and amelioration of potential harms is called </a:t>
            </a:r>
            <a:r>
              <a:rPr lang="en-GB" b="1" i="1" dirty="0" smtClean="0">
                <a:solidFill>
                  <a:schemeClr val="tx1">
                    <a:lumMod val="75000"/>
                    <a:lumOff val="25000"/>
                  </a:schemeClr>
                </a:solidFill>
              </a:rPr>
              <a:t>Drug Safety Assessment</a:t>
            </a:r>
            <a:r>
              <a:rPr lang="en-GB" dirty="0" smtClean="0">
                <a:solidFill>
                  <a:schemeClr val="tx1">
                    <a:lumMod val="75000"/>
                    <a:lumOff val="25000"/>
                  </a:schemeClr>
                </a:solidFill>
              </a:rPr>
              <a:t>.</a:t>
            </a:r>
          </a:p>
        </p:txBody>
      </p:sp>
    </p:spTree>
    <p:extLst>
      <p:ext uri="{BB962C8B-B14F-4D97-AF65-F5344CB8AC3E}">
        <p14:creationId xmlns:p14="http://schemas.microsoft.com/office/powerpoint/2010/main" val="303481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rot="1790503">
            <a:off x="310984" y="2007099"/>
            <a:ext cx="1277583" cy="547535"/>
          </a:xfrm>
          <a:prstGeom prst="rect">
            <a:avLst/>
          </a:prstGeom>
        </p:spPr>
      </p:pic>
      <p:pic>
        <p:nvPicPr>
          <p:cNvPr id="10" name="Picture 9"/>
          <p:cNvPicPr>
            <a:picLocks noChangeAspect="1"/>
          </p:cNvPicPr>
          <p:nvPr/>
        </p:nvPicPr>
        <p:blipFill>
          <a:blip r:embed="rId3"/>
          <a:stretch>
            <a:fillRect/>
          </a:stretch>
        </p:blipFill>
        <p:spPr>
          <a:xfrm rot="1933946">
            <a:off x="7125766" y="4981515"/>
            <a:ext cx="1533708" cy="877880"/>
          </a:xfrm>
          <a:prstGeom prst="rect">
            <a:avLst/>
          </a:prstGeom>
        </p:spPr>
      </p:pic>
      <p:pic>
        <p:nvPicPr>
          <p:cNvPr id="9" name="Picture 8"/>
          <p:cNvPicPr>
            <a:picLocks noChangeAspect="1"/>
          </p:cNvPicPr>
          <p:nvPr/>
        </p:nvPicPr>
        <p:blipFill>
          <a:blip r:embed="rId4"/>
          <a:stretch>
            <a:fillRect/>
          </a:stretch>
        </p:blipFill>
        <p:spPr>
          <a:xfrm rot="19516429">
            <a:off x="-174085" y="4555150"/>
            <a:ext cx="2922919" cy="983164"/>
          </a:xfrm>
          <a:prstGeom prst="rect">
            <a:avLst/>
          </a:prstGeom>
        </p:spPr>
      </p:pic>
      <p:pic>
        <p:nvPicPr>
          <p:cNvPr id="11" name="Picture 10"/>
          <p:cNvPicPr>
            <a:picLocks noChangeAspect="1"/>
          </p:cNvPicPr>
          <p:nvPr/>
        </p:nvPicPr>
        <p:blipFill>
          <a:blip r:embed="rId5"/>
          <a:stretch>
            <a:fillRect/>
          </a:stretch>
        </p:blipFill>
        <p:spPr>
          <a:xfrm rot="19676337">
            <a:off x="6716170" y="1793511"/>
            <a:ext cx="1911841" cy="1433880"/>
          </a:xfrm>
          <a:prstGeom prst="rect">
            <a:avLst/>
          </a:prstGeom>
        </p:spPr>
      </p:pic>
      <p:grpSp>
        <p:nvGrpSpPr>
          <p:cNvPr id="25" name="Group 24"/>
          <p:cNvGrpSpPr/>
          <p:nvPr/>
        </p:nvGrpSpPr>
        <p:grpSpPr>
          <a:xfrm>
            <a:off x="2073012" y="1703662"/>
            <a:ext cx="4567632" cy="4267489"/>
            <a:chOff x="2073011" y="936144"/>
            <a:chExt cx="5389133" cy="5035008"/>
          </a:xfrm>
        </p:grpSpPr>
        <p:sp>
          <p:nvSpPr>
            <p:cNvPr id="6" name="TextBox 5"/>
            <p:cNvSpPr txBox="1"/>
            <p:nvPr/>
          </p:nvSpPr>
          <p:spPr>
            <a:xfrm>
              <a:off x="5902732" y="3685014"/>
              <a:ext cx="1265090" cy="461665"/>
            </a:xfrm>
            <a:prstGeom prst="rect">
              <a:avLst/>
            </a:prstGeom>
            <a:noFill/>
            <a:ln>
              <a:noFill/>
            </a:ln>
          </p:spPr>
          <p:txBody>
            <a:bodyPr wrap="none" rtlCol="0">
              <a:spAutoFit/>
            </a:bodyPr>
            <a:lstStyle/>
            <a:p>
              <a:r>
                <a:rPr lang="en-GB" b="1" dirty="0" smtClean="0">
                  <a:solidFill>
                    <a:srgbClr val="00B050"/>
                  </a:solidFill>
                  <a:latin typeface="Arial Narrow" charset="0"/>
                  <a:ea typeface="Arial Narrow" charset="0"/>
                  <a:cs typeface="Arial Narrow" charset="0"/>
                </a:rPr>
                <a:t>BENEFIT</a:t>
              </a:r>
              <a:endParaRPr lang="en-GB" b="1" dirty="0">
                <a:solidFill>
                  <a:srgbClr val="00B050"/>
                </a:solidFill>
                <a:latin typeface="Arial Narrow" charset="0"/>
                <a:ea typeface="Arial Narrow" charset="0"/>
                <a:cs typeface="Arial Narrow" charset="0"/>
              </a:endParaRPr>
            </a:p>
          </p:txBody>
        </p:sp>
        <p:sp>
          <p:nvSpPr>
            <p:cNvPr id="14" name="TextBox 13"/>
            <p:cNvSpPr txBox="1"/>
            <p:nvPr/>
          </p:nvSpPr>
          <p:spPr>
            <a:xfrm>
              <a:off x="2545911" y="2786084"/>
              <a:ext cx="885510" cy="435757"/>
            </a:xfrm>
            <a:prstGeom prst="rect">
              <a:avLst/>
            </a:prstGeom>
            <a:noFill/>
            <a:ln>
              <a:noFill/>
            </a:ln>
          </p:spPr>
          <p:txBody>
            <a:bodyPr wrap="none" rtlCol="0">
              <a:spAutoFit/>
            </a:bodyPr>
            <a:lstStyle/>
            <a:p>
              <a:r>
                <a:rPr lang="en-GB" b="1" dirty="0" smtClean="0">
                  <a:solidFill>
                    <a:srgbClr val="FF0000"/>
                  </a:solidFill>
                  <a:latin typeface="Arial Narrow" panose="020B0606020202030204" pitchFamily="34" charset="0"/>
                  <a:ea typeface="Arial Narrow" charset="0"/>
                  <a:cs typeface="Arial" panose="020B0604020202020204" pitchFamily="34" charset="0"/>
                </a:rPr>
                <a:t>HARM</a:t>
              </a:r>
              <a:endParaRPr lang="en-GB" b="1" dirty="0">
                <a:solidFill>
                  <a:srgbClr val="FF0000"/>
                </a:solidFill>
                <a:latin typeface="Arial Narrow" panose="020B0606020202030204" pitchFamily="34" charset="0"/>
                <a:ea typeface="Arial Narrow" charset="0"/>
                <a:cs typeface="Arial" panose="020B0604020202020204" pitchFamily="34" charset="0"/>
              </a:endParaRPr>
            </a:p>
          </p:txBody>
        </p:sp>
        <p:sp>
          <p:nvSpPr>
            <p:cNvPr id="2" name="Triangle 1"/>
            <p:cNvSpPr/>
            <p:nvPr/>
          </p:nvSpPr>
          <p:spPr bwMode="auto">
            <a:xfrm>
              <a:off x="4505528" y="1268759"/>
              <a:ext cx="432048" cy="4399034"/>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 name="Arc 2"/>
            <p:cNvSpPr/>
            <p:nvPr/>
          </p:nvSpPr>
          <p:spPr bwMode="auto">
            <a:xfrm>
              <a:off x="3540371" y="5364435"/>
              <a:ext cx="2362361" cy="606717"/>
            </a:xfrm>
            <a:prstGeom prst="arc">
              <a:avLst>
                <a:gd name="adj1" fmla="val 10838271"/>
                <a:gd name="adj2" fmla="val 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Oval 3"/>
            <p:cNvSpPr/>
            <p:nvPr/>
          </p:nvSpPr>
          <p:spPr bwMode="auto">
            <a:xfrm>
              <a:off x="4538763" y="936144"/>
              <a:ext cx="365576" cy="36557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6" name="Triangle 15"/>
            <p:cNvSpPr/>
            <p:nvPr/>
          </p:nvSpPr>
          <p:spPr bwMode="auto">
            <a:xfrm rot="6243484" flipH="1">
              <a:off x="5616387" y="777222"/>
              <a:ext cx="180842" cy="2036745"/>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7" name="Triangle 16"/>
            <p:cNvSpPr/>
            <p:nvPr/>
          </p:nvSpPr>
          <p:spPr bwMode="auto">
            <a:xfrm rot="17115043" flipH="1">
              <a:off x="3655623" y="267936"/>
              <a:ext cx="180842" cy="2036745"/>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1091552" flipH="1">
              <a:off x="2573729" y="1014415"/>
              <a:ext cx="45719" cy="2368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20508448">
              <a:off x="3296839" y="1001986"/>
              <a:ext cx="45719" cy="2368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0" name="Chord 19"/>
            <p:cNvSpPr/>
            <p:nvPr/>
          </p:nvSpPr>
          <p:spPr bwMode="auto">
            <a:xfrm>
              <a:off x="2073011" y="2872007"/>
              <a:ext cx="1829950" cy="645366"/>
            </a:xfrm>
            <a:prstGeom prst="chord">
              <a:avLst>
                <a:gd name="adj1" fmla="val 136136"/>
                <a:gd name="adj2" fmla="val 10719048"/>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1091552" flipH="1">
              <a:off x="6132912" y="1924989"/>
              <a:ext cx="45719" cy="2368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20508448">
              <a:off x="6856022" y="1912560"/>
              <a:ext cx="45719" cy="2368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 name="Chord 23"/>
            <p:cNvSpPr/>
            <p:nvPr/>
          </p:nvSpPr>
          <p:spPr bwMode="auto">
            <a:xfrm>
              <a:off x="5632194" y="3782581"/>
              <a:ext cx="1829950" cy="645366"/>
            </a:xfrm>
            <a:prstGeom prst="chord">
              <a:avLst>
                <a:gd name="adj1" fmla="val 136136"/>
                <a:gd name="adj2" fmla="val 10719048"/>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9468310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590629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bg1"/>
                </a:solidFill>
              </a:rPr>
              <a:t>The drug safety challenge </a:t>
            </a:r>
            <a:endParaRPr lang="en-US" dirty="0">
              <a:solidFill>
                <a:schemeClr val="bg1"/>
              </a:solidFill>
            </a:endParaRPr>
          </a:p>
        </p:txBody>
      </p:sp>
      <p:sp>
        <p:nvSpPr>
          <p:cNvPr id="3" name="Content Placeholder 2"/>
          <p:cNvSpPr>
            <a:spLocks noGrp="1"/>
          </p:cNvSpPr>
          <p:nvPr>
            <p:ph type="body" sz="quarter" idx="13"/>
          </p:nvPr>
        </p:nvSpPr>
        <p:spPr/>
        <p:txBody>
          <a:bodyPr>
            <a:normAutofit/>
          </a:bodyPr>
          <a:lstStyle/>
          <a:p>
            <a:pPr marL="0" indent="0">
              <a:buNone/>
            </a:pPr>
            <a:r>
              <a:rPr lang="en-US" sz="1800" dirty="0" smtClean="0"/>
              <a:t>During development</a:t>
            </a:r>
          </a:p>
          <a:p>
            <a:r>
              <a:rPr lang="en-US" sz="1600" dirty="0" smtClean="0"/>
              <a:t>25% of failures </a:t>
            </a:r>
            <a:r>
              <a:rPr lang="en-US" sz="1600" dirty="0"/>
              <a:t>Ph2 2013-15 due to safety </a:t>
            </a:r>
            <a:endParaRPr lang="en-US" sz="1600" dirty="0" smtClean="0"/>
          </a:p>
          <a:p>
            <a:r>
              <a:rPr lang="en-US" sz="1600" dirty="0" smtClean="0"/>
              <a:t>14</a:t>
            </a:r>
            <a:r>
              <a:rPr lang="en-US" sz="1600" dirty="0"/>
              <a:t>% of failures </a:t>
            </a:r>
            <a:r>
              <a:rPr lang="en-US" sz="1600" dirty="0" smtClean="0"/>
              <a:t>Ph3 </a:t>
            </a:r>
            <a:r>
              <a:rPr lang="en-US" sz="1600" dirty="0"/>
              <a:t>2013-15 due to </a:t>
            </a:r>
            <a:r>
              <a:rPr lang="en-US" sz="1600" dirty="0" smtClean="0"/>
              <a:t>safety</a:t>
            </a:r>
          </a:p>
          <a:p>
            <a:pPr marL="0" indent="0">
              <a:buNone/>
            </a:pPr>
            <a:endParaRPr lang="en-US" sz="1800" dirty="0"/>
          </a:p>
          <a:p>
            <a:pPr marL="0" indent="0">
              <a:buNone/>
            </a:pPr>
            <a:r>
              <a:rPr lang="en-US" sz="1800" dirty="0" smtClean="0"/>
              <a:t>Post launch</a:t>
            </a:r>
          </a:p>
          <a:p>
            <a:r>
              <a:rPr lang="en-US" sz="1600" dirty="0"/>
              <a:t>6.7% of </a:t>
            </a:r>
            <a:r>
              <a:rPr lang="en-US" sz="1600" dirty="0" err="1"/>
              <a:t>hospitalised</a:t>
            </a:r>
            <a:r>
              <a:rPr lang="en-US" sz="1600" dirty="0"/>
              <a:t> patients in </a:t>
            </a:r>
            <a:r>
              <a:rPr lang="en-US" sz="1600" dirty="0" smtClean="0"/>
              <a:t>USA</a:t>
            </a:r>
            <a:br>
              <a:rPr lang="en-US" sz="1600" dirty="0" smtClean="0"/>
            </a:br>
            <a:r>
              <a:rPr lang="en-US" sz="1600" dirty="0" smtClean="0"/>
              <a:t>had </a:t>
            </a:r>
            <a:r>
              <a:rPr lang="en-US" sz="1600" dirty="0"/>
              <a:t>serious adverse drug reactions (1994) </a:t>
            </a:r>
            <a:endParaRPr lang="en-US" sz="1600" dirty="0" smtClean="0"/>
          </a:p>
          <a:p>
            <a:r>
              <a:rPr lang="en-US" sz="1600" dirty="0" smtClean="0"/>
              <a:t>462 drugs withdrawn for safety </a:t>
            </a:r>
            <a:br>
              <a:rPr lang="en-US" sz="1600" dirty="0" smtClean="0"/>
            </a:br>
            <a:r>
              <a:rPr lang="en-US" sz="1600" dirty="0" smtClean="0"/>
              <a:t>post-marketing (world literature) </a:t>
            </a:r>
          </a:p>
          <a:p>
            <a:endParaRPr lang="en-US" sz="1800" dirty="0" smtClean="0"/>
          </a:p>
          <a:p>
            <a:endParaRPr lang="en-US" sz="1800" dirty="0"/>
          </a:p>
          <a:p>
            <a:endParaRPr lang="en-US" sz="1800" dirty="0" smtClean="0"/>
          </a:p>
          <a:p>
            <a:endParaRPr lang="en-US" sz="1800" dirty="0"/>
          </a:p>
          <a:p>
            <a:endParaRPr lang="en-US" sz="1800" dirty="0"/>
          </a:p>
          <a:p>
            <a:endParaRPr lang="en-US" sz="1800" dirty="0"/>
          </a:p>
        </p:txBody>
      </p:sp>
      <p:sp>
        <p:nvSpPr>
          <p:cNvPr id="4" name="Rectangle 3"/>
          <p:cNvSpPr/>
          <p:nvPr/>
        </p:nvSpPr>
        <p:spPr>
          <a:xfrm>
            <a:off x="6567853" y="1408513"/>
            <a:ext cx="2336651" cy="461665"/>
          </a:xfrm>
          <a:prstGeom prst="rect">
            <a:avLst/>
          </a:prstGeom>
          <a:solidFill>
            <a:schemeClr val="accent1">
              <a:lumMod val="20000"/>
              <a:lumOff val="80000"/>
            </a:schemeClr>
          </a:solidFill>
        </p:spPr>
        <p:txBody>
          <a:bodyPr wrap="square">
            <a:spAutoFit/>
          </a:bodyPr>
          <a:lstStyle/>
          <a:p>
            <a:r>
              <a:rPr lang="en-GB" sz="800" dirty="0" smtClean="0"/>
              <a:t>Harrison RK. Phase </a:t>
            </a:r>
            <a:r>
              <a:rPr lang="en-GB" sz="800" dirty="0"/>
              <a:t>II </a:t>
            </a:r>
            <a:r>
              <a:rPr lang="en-GB" sz="800" dirty="0" smtClean="0"/>
              <a:t>&amp; phase </a:t>
            </a:r>
            <a:r>
              <a:rPr lang="en-GB" sz="800" dirty="0"/>
              <a:t>III failures: </a:t>
            </a:r>
            <a:r>
              <a:rPr lang="en-GB" sz="800" dirty="0" smtClean="0"/>
              <a:t>2013–2015</a:t>
            </a:r>
          </a:p>
          <a:p>
            <a:r>
              <a:rPr lang="en-GB" sz="800" dirty="0" smtClean="0"/>
              <a:t>Nature </a:t>
            </a:r>
            <a:r>
              <a:rPr lang="en-GB" sz="800" dirty="0"/>
              <a:t>Reviews Drug Discovery 15, 817–818 (2016) </a:t>
            </a:r>
            <a:r>
              <a:rPr lang="en-GB" sz="800" dirty="0">
                <a:hlinkClick r:id="rId6"/>
              </a:rPr>
              <a:t>http://</a:t>
            </a:r>
            <a:r>
              <a:rPr lang="en-GB" sz="800" dirty="0" smtClean="0">
                <a:hlinkClick r:id="rId6"/>
              </a:rPr>
              <a:t>dx.doi.org/10.1038/nrd.2016.184</a:t>
            </a:r>
            <a:r>
              <a:rPr lang="en-GB" sz="800" dirty="0" smtClean="0"/>
              <a:t> </a:t>
            </a:r>
            <a:endParaRPr lang="en-GB" sz="800" dirty="0"/>
          </a:p>
        </p:txBody>
      </p:sp>
      <p:sp>
        <p:nvSpPr>
          <p:cNvPr id="6" name="Rectangle 5"/>
          <p:cNvSpPr/>
          <p:nvPr/>
        </p:nvSpPr>
        <p:spPr>
          <a:xfrm>
            <a:off x="-2" y="5974596"/>
            <a:ext cx="4234723" cy="461665"/>
          </a:xfrm>
          <a:prstGeom prst="rect">
            <a:avLst/>
          </a:prstGeom>
          <a:solidFill>
            <a:schemeClr val="accent1">
              <a:lumMod val="20000"/>
              <a:lumOff val="80000"/>
            </a:schemeClr>
          </a:solidFill>
        </p:spPr>
        <p:txBody>
          <a:bodyPr wrap="square">
            <a:spAutoFit/>
          </a:bodyPr>
          <a:lstStyle/>
          <a:p>
            <a:r>
              <a:rPr lang="en-GB" sz="800" dirty="0" err="1"/>
              <a:t>Siramshetty</a:t>
            </a:r>
            <a:r>
              <a:rPr lang="en-GB" sz="800" dirty="0"/>
              <a:t> VB et </a:t>
            </a:r>
            <a:r>
              <a:rPr lang="en-GB" sz="800" dirty="0" smtClean="0"/>
              <a:t>al. WITHDRAWN: a </a:t>
            </a:r>
            <a:r>
              <a:rPr lang="en-GB" sz="800" dirty="0"/>
              <a:t>resource for withdrawn and discontinued </a:t>
            </a:r>
            <a:r>
              <a:rPr lang="en-GB" sz="800" dirty="0" smtClean="0"/>
              <a:t>drugs. Nucleic </a:t>
            </a:r>
            <a:r>
              <a:rPr lang="en-GB" sz="800" dirty="0"/>
              <a:t>Acids Res (2016) 44 (D1): D1080-D1086. </a:t>
            </a:r>
            <a:r>
              <a:rPr lang="en-GB" sz="800" dirty="0" smtClean="0">
                <a:hlinkClick r:id="rId7"/>
              </a:rPr>
              <a:t> https</a:t>
            </a:r>
            <a:r>
              <a:rPr lang="en-GB" sz="800" dirty="0">
                <a:hlinkClick r:id="rId7"/>
              </a:rPr>
              <a:t>://</a:t>
            </a:r>
            <a:r>
              <a:rPr lang="en-GB" sz="800" dirty="0" smtClean="0">
                <a:hlinkClick r:id="rId7"/>
              </a:rPr>
              <a:t>doi.org/10.1093/nar/gkv1192</a:t>
            </a:r>
            <a:r>
              <a:rPr lang="en-GB" sz="800" dirty="0" smtClean="0">
                <a:hlinkClick r:id=""/>
              </a:rPr>
              <a:t>   </a:t>
            </a:r>
          </a:p>
          <a:p>
            <a:r>
              <a:rPr lang="en-GB" sz="800" dirty="0" smtClean="0">
                <a:hlinkClick r:id=""/>
              </a:rPr>
              <a:t>http</a:t>
            </a:r>
            <a:r>
              <a:rPr lang="en-GB" sz="800" dirty="0" smtClean="0">
                <a:hlinkClick r:id="rId8"/>
              </a:rPr>
              <a:t>://cheminfo.charite.de/withdrawn/toxicities.html</a:t>
            </a:r>
            <a:r>
              <a:rPr lang="en-GB" sz="800" dirty="0" smtClean="0"/>
              <a:t> </a:t>
            </a:r>
            <a:endParaRPr lang="en-GB" sz="800" dirty="0"/>
          </a:p>
        </p:txBody>
      </p:sp>
      <p:sp>
        <p:nvSpPr>
          <p:cNvPr id="7" name="Rectangle 6"/>
          <p:cNvSpPr/>
          <p:nvPr/>
        </p:nvSpPr>
        <p:spPr>
          <a:xfrm>
            <a:off x="-1" y="5460540"/>
            <a:ext cx="4234722" cy="461665"/>
          </a:xfrm>
          <a:prstGeom prst="rect">
            <a:avLst/>
          </a:prstGeom>
          <a:solidFill>
            <a:schemeClr val="accent1">
              <a:lumMod val="20000"/>
              <a:lumOff val="80000"/>
            </a:schemeClr>
          </a:solidFill>
        </p:spPr>
        <p:txBody>
          <a:bodyPr wrap="square">
            <a:spAutoFit/>
          </a:bodyPr>
          <a:lstStyle/>
          <a:p>
            <a:r>
              <a:rPr lang="en-GB" sz="800" dirty="0" err="1"/>
              <a:t>Onakpoya</a:t>
            </a:r>
            <a:r>
              <a:rPr lang="en-GB" sz="800" dirty="0"/>
              <a:t> IJ et al. </a:t>
            </a:r>
            <a:r>
              <a:rPr lang="en-GB" sz="800" dirty="0" smtClean="0"/>
              <a:t>Post-marketing </a:t>
            </a:r>
            <a:r>
              <a:rPr lang="en-GB" sz="800" dirty="0"/>
              <a:t>withdrawal of 462 medicinal products because of adverse drug reactions: a systematic review of the world </a:t>
            </a:r>
            <a:r>
              <a:rPr lang="en-GB" sz="800" dirty="0" smtClean="0"/>
              <a:t>literature BMC </a:t>
            </a:r>
            <a:r>
              <a:rPr lang="en-GB" sz="800" dirty="0"/>
              <a:t>Medicine </a:t>
            </a:r>
            <a:r>
              <a:rPr lang="en-GB" sz="800" dirty="0" smtClean="0"/>
              <a:t>14:10 (2016) </a:t>
            </a:r>
            <a:r>
              <a:rPr lang="en-GB" sz="800" dirty="0" smtClean="0">
                <a:hlinkClick r:id="rId9"/>
              </a:rPr>
              <a:t>http</a:t>
            </a:r>
            <a:r>
              <a:rPr lang="en-GB" sz="800" dirty="0">
                <a:hlinkClick r:id="rId9"/>
              </a:rPr>
              <a:t>://</a:t>
            </a:r>
            <a:r>
              <a:rPr lang="en-GB" sz="800" dirty="0" smtClean="0">
                <a:hlinkClick r:id="rId9"/>
              </a:rPr>
              <a:t>dx.doi.org/10.1186/s12916-016-0553-2</a:t>
            </a:r>
            <a:r>
              <a:rPr lang="en-GB" sz="800" dirty="0" smtClean="0"/>
              <a:t>   </a:t>
            </a:r>
            <a:endParaRPr lang="en-GB" sz="800" dirty="0"/>
          </a:p>
        </p:txBody>
      </p:sp>
      <p:sp>
        <p:nvSpPr>
          <p:cNvPr id="5" name="Rectangle 4"/>
          <p:cNvSpPr/>
          <p:nvPr/>
        </p:nvSpPr>
        <p:spPr>
          <a:xfrm>
            <a:off x="-1" y="5044483"/>
            <a:ext cx="4234722" cy="338554"/>
          </a:xfrm>
          <a:prstGeom prst="rect">
            <a:avLst/>
          </a:prstGeom>
          <a:solidFill>
            <a:schemeClr val="accent1">
              <a:lumMod val="20000"/>
              <a:lumOff val="80000"/>
            </a:schemeClr>
          </a:solidFill>
        </p:spPr>
        <p:txBody>
          <a:bodyPr wrap="square">
            <a:spAutoFit/>
          </a:bodyPr>
          <a:lstStyle/>
          <a:p>
            <a:r>
              <a:rPr lang="en-GB" sz="800" dirty="0" err="1"/>
              <a:t>Lazarou</a:t>
            </a:r>
            <a:r>
              <a:rPr lang="en-GB" sz="800" dirty="0"/>
              <a:t> J et al. Incidence of Adverse Drug Reactions in Hospitalized Patients. A Meta-analysis of Prospective </a:t>
            </a:r>
            <a:r>
              <a:rPr lang="en-GB" sz="800" dirty="0" err="1"/>
              <a:t>Studies.JAMA</a:t>
            </a:r>
            <a:r>
              <a:rPr lang="en-GB" sz="800" dirty="0"/>
              <a:t> 279:1200-1205 (1998). </a:t>
            </a:r>
            <a:r>
              <a:rPr lang="en-GB" sz="800" dirty="0">
                <a:hlinkClick r:id="rId10"/>
              </a:rPr>
              <a:t>http://</a:t>
            </a:r>
            <a:r>
              <a:rPr lang="en-GB" sz="800" dirty="0" smtClean="0">
                <a:hlinkClick r:id="rId10"/>
              </a:rPr>
              <a:t>dx.doi.org/10.1001/jama.279.15.1200</a:t>
            </a:r>
            <a:r>
              <a:rPr lang="en-GB" sz="800" dirty="0" smtClean="0"/>
              <a:t> </a:t>
            </a:r>
            <a:endParaRPr lang="en-GB" sz="800" dirty="0"/>
          </a:p>
        </p:txBody>
      </p:sp>
      <p:graphicFrame>
        <p:nvGraphicFramePr>
          <p:cNvPr id="8" name="Chart 7"/>
          <p:cNvGraphicFramePr/>
          <p:nvPr>
            <p:extLst>
              <p:ext uri="{D42A27DB-BD31-4B8C-83A1-F6EECF244321}">
                <p14:modId xmlns:p14="http://schemas.microsoft.com/office/powerpoint/2010/main" val="697367887"/>
              </p:ext>
            </p:extLst>
          </p:nvPr>
        </p:nvGraphicFramePr>
        <p:xfrm>
          <a:off x="4204741" y="2795665"/>
          <a:ext cx="5153026" cy="354818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535095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5" grpId="0" animBg="1"/>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bg1"/>
                </a:solidFill>
              </a:rPr>
              <a:t>Failures harm people, </a:t>
            </a:r>
            <a:r>
              <a:rPr lang="en-US" sz="3200" dirty="0" smtClean="0">
                <a:solidFill>
                  <a:schemeClr val="bg1"/>
                </a:solidFill>
              </a:rPr>
              <a:t>Failures </a:t>
            </a:r>
            <a:r>
              <a:rPr lang="en-US" sz="3200" dirty="0" smtClean="0">
                <a:solidFill>
                  <a:schemeClr val="bg1"/>
                </a:solidFill>
              </a:rPr>
              <a:t>threaten drug research itself</a:t>
            </a:r>
            <a:endParaRPr lang="en-US" sz="3200" dirty="0">
              <a:solidFill>
                <a:schemeClr val="bg1"/>
              </a:solidFill>
            </a:endParaRPr>
          </a:p>
        </p:txBody>
      </p:sp>
      <p:sp>
        <p:nvSpPr>
          <p:cNvPr id="3" name="Content Placeholder 2"/>
          <p:cNvSpPr>
            <a:spLocks noGrp="1"/>
          </p:cNvSpPr>
          <p:nvPr>
            <p:ph type="body" sz="quarter" idx="13"/>
          </p:nvPr>
        </p:nvSpPr>
        <p:spPr>
          <a:xfrm>
            <a:off x="395536" y="1628799"/>
            <a:ext cx="8382529" cy="4794485"/>
          </a:xfrm>
        </p:spPr>
        <p:txBody>
          <a:bodyPr>
            <a:normAutofit fontScale="77500" lnSpcReduction="20000"/>
          </a:bodyPr>
          <a:lstStyle/>
          <a:p>
            <a:pPr marL="0" indent="0">
              <a:buNone/>
            </a:pPr>
            <a:r>
              <a:rPr lang="en-US" dirty="0" smtClean="0"/>
              <a:t>Some high-profile developments stopped because of harm</a:t>
            </a:r>
          </a:p>
          <a:p>
            <a:r>
              <a:rPr lang="en-US" dirty="0" smtClean="0"/>
              <a:t>TGN1412</a:t>
            </a:r>
          </a:p>
          <a:p>
            <a:r>
              <a:rPr lang="en-US" dirty="0" smtClean="0"/>
              <a:t>BIA 10-2474</a:t>
            </a:r>
          </a:p>
          <a:p>
            <a:r>
              <a:rPr lang="en-US" dirty="0" err="1" smtClean="0"/>
              <a:t>Fialuridine</a:t>
            </a:r>
            <a:endParaRPr lang="en-US" dirty="0" smtClean="0"/>
          </a:p>
          <a:p>
            <a:endParaRPr lang="en-US" dirty="0" smtClean="0"/>
          </a:p>
          <a:p>
            <a:pPr marL="0" indent="0">
              <a:buNone/>
            </a:pPr>
            <a:r>
              <a:rPr lang="en-US" dirty="0" smtClean="0"/>
              <a:t>Some high-profile withdrawals post-launch</a:t>
            </a:r>
          </a:p>
          <a:p>
            <a:r>
              <a:rPr lang="en-US" dirty="0" err="1"/>
              <a:t>encainide</a:t>
            </a:r>
            <a:endParaRPr lang="en-US" dirty="0"/>
          </a:p>
          <a:p>
            <a:r>
              <a:rPr lang="en-US" dirty="0" err="1" smtClean="0"/>
              <a:t>ximelagatran</a:t>
            </a:r>
            <a:r>
              <a:rPr lang="en-US" dirty="0" smtClean="0"/>
              <a:t> </a:t>
            </a:r>
          </a:p>
          <a:p>
            <a:r>
              <a:rPr lang="en-US" dirty="0" err="1" smtClean="0"/>
              <a:t>cerivastatin</a:t>
            </a:r>
            <a:r>
              <a:rPr lang="en-US" dirty="0" smtClean="0"/>
              <a:t> </a:t>
            </a:r>
          </a:p>
          <a:p>
            <a:r>
              <a:rPr lang="en-US" dirty="0" err="1" smtClean="0"/>
              <a:t>rofecoxib</a:t>
            </a:r>
            <a:endParaRPr lang="en-US" dirty="0" smtClean="0"/>
          </a:p>
          <a:p>
            <a:r>
              <a:rPr lang="en-US" dirty="0" err="1"/>
              <a:t>practolol</a:t>
            </a:r>
            <a:endParaRPr lang="en-US" dirty="0"/>
          </a:p>
          <a:p>
            <a:r>
              <a:rPr lang="en-US" dirty="0" err="1" smtClean="0"/>
              <a:t>tolrestat</a:t>
            </a:r>
            <a:endParaRPr lang="en-US" dirty="0" smtClean="0"/>
          </a:p>
          <a:p>
            <a:r>
              <a:rPr lang="en-US" dirty="0" smtClean="0"/>
              <a:t>rosiglitazone</a:t>
            </a:r>
          </a:p>
          <a:p>
            <a:r>
              <a:rPr lang="en-US" dirty="0" smtClean="0"/>
              <a:t>thalidomide</a:t>
            </a:r>
          </a:p>
          <a:p>
            <a:r>
              <a:rPr lang="en-US" dirty="0" err="1" smtClean="0"/>
              <a:t>fenfluramine</a:t>
            </a:r>
            <a:r>
              <a:rPr lang="en-US" dirty="0" smtClean="0"/>
              <a:t>/phentermine</a:t>
            </a:r>
          </a:p>
          <a:p>
            <a:r>
              <a:rPr lang="en-US" dirty="0" err="1" smtClean="0"/>
              <a:t>epanolol</a:t>
            </a:r>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31937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1"/>
                </a:solidFill>
              </a:rPr>
              <a:t>Using </a:t>
            </a:r>
            <a:r>
              <a:rPr lang="en-GB" smtClean="0">
                <a:solidFill>
                  <a:schemeClr val="bg1"/>
                </a:solidFill>
              </a:rPr>
              <a:t>safety biomarkers to </a:t>
            </a:r>
            <a:r>
              <a:rPr lang="en-GB" dirty="0" smtClean="0">
                <a:solidFill>
                  <a:schemeClr val="bg1"/>
                </a:solidFill>
              </a:rPr>
              <a:t>stop drugs</a:t>
            </a:r>
            <a:endParaRPr lang="en-GB" dirty="0">
              <a:solidFill>
                <a:schemeClr val="bg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96623685"/>
              </p:ext>
            </p:extLst>
          </p:nvPr>
        </p:nvGraphicFramePr>
        <p:xfrm>
          <a:off x="187375" y="-26988"/>
          <a:ext cx="8610600" cy="5035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stretch>
            <a:fillRect/>
          </a:stretch>
        </p:blipFill>
        <p:spPr>
          <a:xfrm>
            <a:off x="359392" y="4291425"/>
            <a:ext cx="1636421" cy="1928922"/>
          </a:xfrm>
          <a:prstGeom prst="rect">
            <a:avLst/>
          </a:prstGeom>
        </p:spPr>
      </p:pic>
      <p:pic>
        <p:nvPicPr>
          <p:cNvPr id="15" name="Picture 14"/>
          <p:cNvPicPr>
            <a:picLocks noChangeAspect="1"/>
          </p:cNvPicPr>
          <p:nvPr/>
        </p:nvPicPr>
        <p:blipFill>
          <a:blip r:embed="rId8"/>
          <a:stretch>
            <a:fillRect/>
          </a:stretch>
        </p:blipFill>
        <p:spPr>
          <a:xfrm>
            <a:off x="5322893" y="4609211"/>
            <a:ext cx="1788790" cy="1788790"/>
          </a:xfrm>
          <a:prstGeom prst="rect">
            <a:avLst/>
          </a:prstGeom>
        </p:spPr>
      </p:pic>
      <p:sp>
        <p:nvSpPr>
          <p:cNvPr id="25" name="Down Arrow 24"/>
          <p:cNvSpPr/>
          <p:nvPr/>
        </p:nvSpPr>
        <p:spPr bwMode="auto">
          <a:xfrm rot="19583411">
            <a:off x="4695263" y="2942632"/>
            <a:ext cx="432048" cy="2395100"/>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6" name="Down Arrow 25"/>
          <p:cNvSpPr/>
          <p:nvPr/>
        </p:nvSpPr>
        <p:spPr bwMode="auto">
          <a:xfrm>
            <a:off x="6188438" y="3038889"/>
            <a:ext cx="432048" cy="1969046"/>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7" name="Down Arrow 26"/>
          <p:cNvSpPr/>
          <p:nvPr/>
        </p:nvSpPr>
        <p:spPr bwMode="auto">
          <a:xfrm rot="2141504">
            <a:off x="7345698" y="2813689"/>
            <a:ext cx="432048" cy="2419445"/>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8" name="Down Arrow 27"/>
          <p:cNvSpPr/>
          <p:nvPr/>
        </p:nvSpPr>
        <p:spPr bwMode="auto">
          <a:xfrm rot="18418446">
            <a:off x="3526785" y="2366279"/>
            <a:ext cx="432048" cy="4162920"/>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2451049" y="3745429"/>
            <a:ext cx="1506723" cy="830997"/>
          </a:xfrm>
          <a:prstGeom prst="rect">
            <a:avLst/>
          </a:prstGeom>
          <a:noFill/>
        </p:spPr>
        <p:txBody>
          <a:bodyPr wrap="square" rtlCol="0">
            <a:spAutoFit/>
          </a:bodyPr>
          <a:lstStyle/>
          <a:p>
            <a:pPr algn="ctr"/>
            <a:r>
              <a:rPr lang="en-GB" b="1" dirty="0" smtClean="0">
                <a:solidFill>
                  <a:srgbClr val="002060"/>
                </a:solidFill>
              </a:rPr>
              <a:t>Don</a:t>
            </a:r>
            <a:r>
              <a:rPr lang="mr-IN" b="1" dirty="0" smtClean="0">
                <a:solidFill>
                  <a:srgbClr val="002060"/>
                </a:solidFill>
              </a:rPr>
              <a:t>’</a:t>
            </a:r>
            <a:r>
              <a:rPr lang="en-GB" b="1" dirty="0" smtClean="0">
                <a:solidFill>
                  <a:srgbClr val="002060"/>
                </a:solidFill>
              </a:rPr>
              <a:t>t develop</a:t>
            </a:r>
            <a:endParaRPr lang="en-GB" b="1" dirty="0">
              <a:solidFill>
                <a:srgbClr val="002060"/>
              </a:solidFill>
            </a:endParaRPr>
          </a:p>
        </p:txBody>
      </p:sp>
      <p:sp>
        <p:nvSpPr>
          <p:cNvPr id="19" name="TextBox 18"/>
          <p:cNvSpPr txBox="1"/>
          <p:nvPr/>
        </p:nvSpPr>
        <p:spPr>
          <a:xfrm>
            <a:off x="3578693" y="3252438"/>
            <a:ext cx="2175389" cy="830997"/>
          </a:xfrm>
          <a:prstGeom prst="rect">
            <a:avLst/>
          </a:prstGeom>
          <a:noFill/>
        </p:spPr>
        <p:txBody>
          <a:bodyPr wrap="square" rtlCol="0">
            <a:spAutoFit/>
          </a:bodyPr>
          <a:lstStyle/>
          <a:p>
            <a:pPr algn="ctr"/>
            <a:r>
              <a:rPr lang="en-GB" b="1" dirty="0" smtClean="0">
                <a:solidFill>
                  <a:srgbClr val="002060"/>
                </a:solidFill>
              </a:rPr>
              <a:t>Stop development</a:t>
            </a:r>
            <a:endParaRPr lang="en-GB" b="1" dirty="0">
              <a:solidFill>
                <a:srgbClr val="002060"/>
              </a:solidFill>
            </a:endParaRPr>
          </a:p>
        </p:txBody>
      </p:sp>
      <p:sp>
        <p:nvSpPr>
          <p:cNvPr id="20" name="TextBox 19"/>
          <p:cNvSpPr txBox="1"/>
          <p:nvPr/>
        </p:nvSpPr>
        <p:spPr>
          <a:xfrm>
            <a:off x="5652120" y="3119511"/>
            <a:ext cx="1326856" cy="1200329"/>
          </a:xfrm>
          <a:prstGeom prst="rect">
            <a:avLst/>
          </a:prstGeom>
          <a:noFill/>
        </p:spPr>
        <p:txBody>
          <a:bodyPr wrap="square" rtlCol="0">
            <a:spAutoFit/>
          </a:bodyPr>
          <a:lstStyle/>
          <a:p>
            <a:pPr algn="ctr"/>
            <a:r>
              <a:rPr lang="en-GB" b="1" dirty="0" smtClean="0">
                <a:solidFill>
                  <a:srgbClr val="002060"/>
                </a:solidFill>
              </a:rPr>
              <a:t>NDA/ MAA refused</a:t>
            </a:r>
            <a:endParaRPr lang="en-GB" b="1" dirty="0">
              <a:solidFill>
                <a:srgbClr val="002060"/>
              </a:solidFill>
            </a:endParaRPr>
          </a:p>
        </p:txBody>
      </p:sp>
      <p:sp>
        <p:nvSpPr>
          <p:cNvPr id="21" name="TextBox 20"/>
          <p:cNvSpPr txBox="1"/>
          <p:nvPr/>
        </p:nvSpPr>
        <p:spPr>
          <a:xfrm>
            <a:off x="7054972" y="3456555"/>
            <a:ext cx="1907061" cy="461665"/>
          </a:xfrm>
          <a:prstGeom prst="rect">
            <a:avLst/>
          </a:prstGeom>
          <a:noFill/>
        </p:spPr>
        <p:txBody>
          <a:bodyPr wrap="none" rtlCol="0">
            <a:spAutoFit/>
          </a:bodyPr>
          <a:lstStyle/>
          <a:p>
            <a:pPr algn="ctr"/>
            <a:r>
              <a:rPr lang="en-GB" b="1" dirty="0" smtClean="0">
                <a:solidFill>
                  <a:srgbClr val="002060"/>
                </a:solidFill>
              </a:rPr>
              <a:t>Withdrawal </a:t>
            </a:r>
            <a:endParaRPr lang="en-GB" b="1" dirty="0">
              <a:solidFill>
                <a:srgbClr val="002060"/>
              </a:solidFill>
            </a:endParaRPr>
          </a:p>
        </p:txBody>
      </p:sp>
    </p:spTree>
    <p:extLst>
      <p:ext uri="{BB962C8B-B14F-4D97-AF65-F5344CB8AC3E}">
        <p14:creationId xmlns:p14="http://schemas.microsoft.com/office/powerpoint/2010/main" val="90224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729" y="1490682"/>
            <a:ext cx="2787774" cy="3717032"/>
          </a:xfrm>
          <a:prstGeom prst="rect">
            <a:avLst/>
          </a:prstGeom>
        </p:spPr>
      </p:pic>
      <p:sp>
        <p:nvSpPr>
          <p:cNvPr id="5" name="Rectangle 4"/>
          <p:cNvSpPr/>
          <p:nvPr/>
        </p:nvSpPr>
        <p:spPr>
          <a:xfrm>
            <a:off x="-603595" y="5394121"/>
            <a:ext cx="7920880" cy="923330"/>
          </a:xfrm>
          <a:prstGeom prst="rect">
            <a:avLst/>
          </a:prstGeom>
        </p:spPr>
        <p:txBody>
          <a:bodyPr wrap="square">
            <a:spAutoFit/>
          </a:bodyPr>
          <a:lstStyle/>
          <a:p>
            <a:pPr marL="781050" lvl="1" indent="-381000" algn="ctr">
              <a:lnSpc>
                <a:spcPct val="100000"/>
              </a:lnSpc>
              <a:buNone/>
            </a:pPr>
            <a:r>
              <a:rPr lang="de-DE" sz="1800" dirty="0" err="1" smtClean="0">
                <a:latin typeface="Arial" panose="020B0604020202020204" pitchFamily="34" charset="0"/>
                <a:cs typeface="Arial" panose="020B0604020202020204" pitchFamily="34" charset="0"/>
              </a:rPr>
              <a:t>Phillippus</a:t>
            </a:r>
            <a:r>
              <a:rPr lang="de-DE" sz="1800" dirty="0" smtClean="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Aureolus</a:t>
            </a:r>
            <a:r>
              <a:rPr lang="de-DE" sz="1800" dirty="0">
                <a:latin typeface="Arial" panose="020B0604020202020204" pitchFamily="34" charset="0"/>
                <a:cs typeface="Arial" panose="020B0604020202020204" pitchFamily="34" charset="0"/>
              </a:rPr>
              <a:t> Theophrastus </a:t>
            </a:r>
            <a:r>
              <a:rPr lang="de-DE" sz="1800" dirty="0" err="1">
                <a:latin typeface="Arial" panose="020B0604020202020204" pitchFamily="34" charset="0"/>
                <a:cs typeface="Arial" panose="020B0604020202020204" pitchFamily="34" charset="0"/>
              </a:rPr>
              <a:t>Bombastus</a:t>
            </a:r>
            <a:r>
              <a:rPr lang="de-DE" sz="1800" dirty="0">
                <a:latin typeface="Arial" panose="020B0604020202020204" pitchFamily="34" charset="0"/>
                <a:cs typeface="Arial" panose="020B0604020202020204" pitchFamily="34" charset="0"/>
              </a:rPr>
              <a:t> von </a:t>
            </a:r>
            <a:r>
              <a:rPr lang="de-DE" sz="1800" dirty="0" smtClean="0">
                <a:latin typeface="Arial" panose="020B0604020202020204" pitchFamily="34" charset="0"/>
                <a:cs typeface="Arial" panose="020B0604020202020204" pitchFamily="34" charset="0"/>
              </a:rPr>
              <a:t>Hohenheim</a:t>
            </a:r>
          </a:p>
          <a:p>
            <a:pPr marL="781050" lvl="1" indent="-381000" algn="ctr">
              <a:lnSpc>
                <a:spcPct val="100000"/>
              </a:lnSpc>
              <a:buNone/>
            </a:pPr>
            <a:r>
              <a:rPr lang="de-DE" sz="1800" dirty="0" smtClean="0">
                <a:latin typeface="Arial" panose="020B0604020202020204" pitchFamily="34" charset="0"/>
                <a:cs typeface="Arial" panose="020B0604020202020204" pitchFamily="34" charset="0"/>
              </a:rPr>
              <a:t>“Paracelsus</a:t>
            </a:r>
            <a:r>
              <a:rPr lang="en-GB" sz="1800" dirty="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 </a:t>
            </a:r>
            <a:endParaRPr lang="de-DE" sz="1800" dirty="0" smtClean="0">
              <a:latin typeface="Arial" panose="020B0604020202020204" pitchFamily="34" charset="0"/>
              <a:cs typeface="Arial" panose="020B0604020202020204" pitchFamily="34" charset="0"/>
            </a:endParaRPr>
          </a:p>
          <a:p>
            <a:pPr marL="781050" lvl="1" indent="-381000" algn="ctr">
              <a:lnSpc>
                <a:spcPct val="100000"/>
              </a:lnSpc>
              <a:buNone/>
            </a:pPr>
            <a:r>
              <a:rPr lang="de-DE" sz="1800" dirty="0" smtClean="0">
                <a:latin typeface="Arial" panose="020B0604020202020204" pitchFamily="34" charset="0"/>
                <a:cs typeface="Arial" panose="020B0604020202020204" pitchFamily="34" charset="0"/>
              </a:rPr>
              <a:t>1493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1541</a:t>
            </a:r>
            <a:endParaRPr lang="en-GB" sz="2000" dirty="0">
              <a:latin typeface="Arial" panose="020B0604020202020204" pitchFamily="34" charset="0"/>
              <a:cs typeface="Arial" panose="020B0604020202020204" pitchFamily="34" charset="0"/>
            </a:endParaRPr>
          </a:p>
        </p:txBody>
      </p:sp>
      <p:sp>
        <p:nvSpPr>
          <p:cNvPr id="6" name="Oval Callout 5"/>
          <p:cNvSpPr/>
          <p:nvPr/>
        </p:nvSpPr>
        <p:spPr bwMode="auto">
          <a:xfrm>
            <a:off x="5145538" y="1490682"/>
            <a:ext cx="3456384" cy="1656184"/>
          </a:xfrm>
          <a:prstGeom prst="wedgeEllipseCallout">
            <a:avLst>
              <a:gd name="adj1" fmla="val -85869"/>
              <a:gd name="adj2" fmla="val 5822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r>
              <a:rPr lang="de-DE" sz="1800" i="1" dirty="0"/>
              <a:t>Alle Ding' sind Gift, und nichts </a:t>
            </a:r>
            <a:r>
              <a:rPr lang="de-DE" sz="1800" i="1" dirty="0" err="1"/>
              <a:t>ohn</a:t>
            </a:r>
            <a:r>
              <a:rPr lang="de-DE" sz="1800" i="1" dirty="0"/>
              <a:t>' Gift; allein die Dosis macht, </a:t>
            </a:r>
            <a:r>
              <a:rPr lang="de-DE" sz="1800" i="1" dirty="0" err="1"/>
              <a:t>daß</a:t>
            </a:r>
            <a:r>
              <a:rPr lang="de-DE" sz="1800" i="1" dirty="0"/>
              <a:t> ein Ding kein Gift ist</a:t>
            </a:r>
            <a:endParaRPr kumimoji="0" lang="en-GB"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762722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c 30"/>
          <p:cNvSpPr/>
          <p:nvPr/>
        </p:nvSpPr>
        <p:spPr bwMode="auto">
          <a:xfrm>
            <a:off x="938018" y="1556238"/>
            <a:ext cx="5250419" cy="1112616"/>
          </a:xfrm>
          <a:prstGeom prst="arc">
            <a:avLst>
              <a:gd name="adj1" fmla="val 10819703"/>
              <a:gd name="adj2" fmla="val 0"/>
            </a:avLst>
          </a:prstGeom>
          <a:noFill/>
          <a:ln w="2286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Title 1"/>
          <p:cNvSpPr>
            <a:spLocks noGrp="1"/>
          </p:cNvSpPr>
          <p:nvPr>
            <p:ph type="title"/>
          </p:nvPr>
        </p:nvSpPr>
        <p:spPr/>
        <p:txBody>
          <a:bodyPr/>
          <a:lstStyle/>
          <a:p>
            <a:pPr algn="l"/>
            <a:r>
              <a:rPr lang="en-GB" sz="3200" dirty="0" smtClean="0">
                <a:solidFill>
                  <a:schemeClr val="bg1"/>
                </a:solidFill>
              </a:rPr>
              <a:t>Using safety biomarkers to proceed with caution</a:t>
            </a:r>
            <a:endParaRPr lang="en-GB" sz="3200" dirty="0">
              <a:solidFill>
                <a:schemeClr val="bg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7711516"/>
              </p:ext>
            </p:extLst>
          </p:nvPr>
        </p:nvGraphicFramePr>
        <p:xfrm>
          <a:off x="262328" y="0"/>
          <a:ext cx="8610600" cy="5035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63696" y="4190139"/>
            <a:ext cx="1850596" cy="2133941"/>
          </a:xfrm>
          <a:prstGeom prst="rect">
            <a:avLst/>
          </a:prstGeom>
        </p:spPr>
      </p:pic>
      <p:sp>
        <p:nvSpPr>
          <p:cNvPr id="17" name="TextBox 16"/>
          <p:cNvSpPr txBox="1"/>
          <p:nvPr/>
        </p:nvSpPr>
        <p:spPr>
          <a:xfrm>
            <a:off x="4297214" y="5063102"/>
            <a:ext cx="4745188" cy="1569660"/>
          </a:xfrm>
          <a:prstGeom prst="rect">
            <a:avLst/>
          </a:prstGeom>
          <a:noFill/>
        </p:spPr>
        <p:txBody>
          <a:bodyPr wrap="square" rtlCol="0">
            <a:spAutoFit/>
          </a:bodyPr>
          <a:lstStyle/>
          <a:p>
            <a:pPr algn="ctr"/>
            <a:r>
              <a:rPr lang="en-GB" dirty="0" smtClean="0"/>
              <a:t>Contraindications</a:t>
            </a:r>
          </a:p>
          <a:p>
            <a:pPr algn="ctr"/>
            <a:r>
              <a:rPr lang="en-GB" dirty="0" smtClean="0"/>
              <a:t>Inclusion criteria</a:t>
            </a:r>
          </a:p>
          <a:p>
            <a:pPr algn="ctr"/>
            <a:r>
              <a:rPr lang="en-GB" dirty="0" smtClean="0"/>
              <a:t>Personalised healthcare</a:t>
            </a:r>
          </a:p>
          <a:p>
            <a:pPr algn="ctr"/>
            <a:r>
              <a:rPr lang="en-GB" dirty="0" smtClean="0"/>
              <a:t>Monitoring</a:t>
            </a:r>
            <a:endParaRPr lang="en-GB" dirty="0"/>
          </a:p>
        </p:txBody>
      </p:sp>
      <p:sp>
        <p:nvSpPr>
          <p:cNvPr id="22" name="Down Arrow 21"/>
          <p:cNvSpPr/>
          <p:nvPr/>
        </p:nvSpPr>
        <p:spPr bwMode="auto">
          <a:xfrm rot="19583411">
            <a:off x="4695263" y="2942632"/>
            <a:ext cx="432048" cy="2395100"/>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3" name="Down Arrow 22"/>
          <p:cNvSpPr/>
          <p:nvPr/>
        </p:nvSpPr>
        <p:spPr bwMode="auto">
          <a:xfrm>
            <a:off x="6188438" y="3038889"/>
            <a:ext cx="432048" cy="1969046"/>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 name="Down Arrow 23"/>
          <p:cNvSpPr/>
          <p:nvPr/>
        </p:nvSpPr>
        <p:spPr bwMode="auto">
          <a:xfrm rot="2141504">
            <a:off x="7345698" y="2813689"/>
            <a:ext cx="432048" cy="2419445"/>
          </a:xfrm>
          <a:prstGeom prst="down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3578693" y="3252438"/>
            <a:ext cx="2175389" cy="461665"/>
          </a:xfrm>
          <a:prstGeom prst="rect">
            <a:avLst/>
          </a:prstGeom>
          <a:noFill/>
        </p:spPr>
        <p:txBody>
          <a:bodyPr wrap="square" rtlCol="0">
            <a:spAutoFit/>
          </a:bodyPr>
          <a:lstStyle/>
          <a:p>
            <a:pPr algn="ctr"/>
            <a:r>
              <a:rPr lang="en-GB" b="1" dirty="0" smtClean="0">
                <a:solidFill>
                  <a:srgbClr val="002060"/>
                </a:solidFill>
              </a:rPr>
              <a:t>study design</a:t>
            </a:r>
            <a:endParaRPr lang="en-GB" b="1" dirty="0">
              <a:solidFill>
                <a:srgbClr val="002060"/>
              </a:solidFill>
            </a:endParaRPr>
          </a:p>
        </p:txBody>
      </p:sp>
      <p:sp>
        <p:nvSpPr>
          <p:cNvPr id="28" name="TextBox 27"/>
          <p:cNvSpPr txBox="1"/>
          <p:nvPr/>
        </p:nvSpPr>
        <p:spPr>
          <a:xfrm>
            <a:off x="5652120" y="3119511"/>
            <a:ext cx="1497494" cy="1200329"/>
          </a:xfrm>
          <a:prstGeom prst="rect">
            <a:avLst/>
          </a:prstGeom>
          <a:noFill/>
        </p:spPr>
        <p:txBody>
          <a:bodyPr wrap="square" rtlCol="0">
            <a:spAutoFit/>
          </a:bodyPr>
          <a:lstStyle/>
          <a:p>
            <a:pPr algn="ctr"/>
            <a:r>
              <a:rPr lang="en-GB" b="1" dirty="0" smtClean="0">
                <a:solidFill>
                  <a:srgbClr val="002060"/>
                </a:solidFill>
              </a:rPr>
              <a:t>NDA/ MAA labelling</a:t>
            </a:r>
            <a:endParaRPr lang="en-GB" b="1" dirty="0">
              <a:solidFill>
                <a:srgbClr val="002060"/>
              </a:solidFill>
            </a:endParaRPr>
          </a:p>
        </p:txBody>
      </p:sp>
      <p:sp>
        <p:nvSpPr>
          <p:cNvPr id="29" name="TextBox 28"/>
          <p:cNvSpPr txBox="1"/>
          <p:nvPr/>
        </p:nvSpPr>
        <p:spPr>
          <a:xfrm>
            <a:off x="7293404" y="3456555"/>
            <a:ext cx="1430200" cy="461665"/>
          </a:xfrm>
          <a:prstGeom prst="rect">
            <a:avLst/>
          </a:prstGeom>
          <a:noFill/>
        </p:spPr>
        <p:txBody>
          <a:bodyPr wrap="none" rtlCol="0">
            <a:spAutoFit/>
          </a:bodyPr>
          <a:lstStyle/>
          <a:p>
            <a:pPr algn="ctr"/>
            <a:r>
              <a:rPr lang="en-GB" b="1" dirty="0" smtClean="0">
                <a:solidFill>
                  <a:srgbClr val="002060"/>
                </a:solidFill>
              </a:rPr>
              <a:t>labelling</a:t>
            </a:r>
            <a:endParaRPr lang="en-GB" b="1" dirty="0">
              <a:solidFill>
                <a:srgbClr val="002060"/>
              </a:solidFill>
            </a:endParaRPr>
          </a:p>
        </p:txBody>
      </p:sp>
      <p:sp>
        <p:nvSpPr>
          <p:cNvPr id="30" name="Rectangle 29"/>
          <p:cNvSpPr/>
          <p:nvPr/>
        </p:nvSpPr>
        <p:spPr>
          <a:xfrm>
            <a:off x="1088994" y="1325622"/>
            <a:ext cx="5462848" cy="923330"/>
          </a:xfrm>
          <a:prstGeom prst="rect">
            <a:avLst/>
          </a:prstGeom>
          <a:noFill/>
        </p:spPr>
        <p:txBody>
          <a:bodyPr wrap="square" rtlCol="0">
            <a:spAutoFit/>
          </a:bodyPr>
          <a:lstStyle/>
          <a:p>
            <a:pPr algn="ctr"/>
            <a:r>
              <a:rPr lang="en-GB" b="1" dirty="0" smtClean="0">
                <a:solidFill>
                  <a:srgbClr val="002060"/>
                </a:solidFill>
              </a:rPr>
              <a:t>therapeutic margin, reversibility</a:t>
            </a:r>
          </a:p>
          <a:p>
            <a:pPr algn="ctr"/>
            <a:r>
              <a:rPr lang="en-GB" b="1" dirty="0" smtClean="0">
                <a:solidFill>
                  <a:srgbClr val="002060"/>
                </a:solidFill>
              </a:rPr>
              <a:t>mechanism</a:t>
            </a:r>
          </a:p>
          <a:p>
            <a:pPr algn="ctr"/>
            <a:endParaRPr lang="en-GB" b="1" dirty="0">
              <a:solidFill>
                <a:srgbClr val="002060"/>
              </a:solidFill>
            </a:endParaRPr>
          </a:p>
        </p:txBody>
      </p:sp>
    </p:spTree>
    <p:extLst>
      <p:ext uri="{BB962C8B-B14F-4D97-AF65-F5344CB8AC3E}">
        <p14:creationId xmlns:p14="http://schemas.microsoft.com/office/powerpoint/2010/main" val="1623523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p:bldP spid="22" grpId="0" animBg="1"/>
      <p:bldP spid="23" grpId="0" animBg="1"/>
      <p:bldP spid="24" grpId="0" animBg="1"/>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p:txBody>
          <a:bodyPr/>
          <a:lstStyle/>
          <a:p>
            <a:pPr algn="l"/>
            <a:r>
              <a:rPr lang="en-GB" dirty="0" smtClean="0">
                <a:solidFill>
                  <a:schemeClr val="bg1"/>
                </a:solidFill>
              </a:rPr>
              <a:t>Biomarkers</a:t>
            </a:r>
            <a:endParaRPr lang="en-GB" sz="2400" dirty="0" smtClean="0">
              <a:solidFill>
                <a:schemeClr val="bg1"/>
              </a:solidFill>
            </a:endParaRPr>
          </a:p>
        </p:txBody>
      </p:sp>
      <p:sp>
        <p:nvSpPr>
          <p:cNvPr id="4" name="Textplatzhalter 3"/>
          <p:cNvSpPr>
            <a:spLocks noGrp="1"/>
          </p:cNvSpPr>
          <p:nvPr>
            <p:ph type="body" sz="quarter" idx="13"/>
          </p:nvPr>
        </p:nvSpPr>
        <p:spPr>
          <a:xfrm>
            <a:off x="395536" y="1506511"/>
            <a:ext cx="8382529" cy="4796853"/>
          </a:xfrm>
        </p:spPr>
        <p:txBody>
          <a:bodyPr>
            <a:noAutofit/>
          </a:bodyPr>
          <a:lstStyle/>
          <a:p>
            <a:pPr>
              <a:defRPr/>
            </a:pPr>
            <a:r>
              <a:rPr lang="en-GB" sz="1600" dirty="0" smtClean="0">
                <a:cs typeface="Arial" charset="0"/>
              </a:rPr>
              <a:t>“</a:t>
            </a:r>
            <a:r>
              <a:rPr lang="en-GB" sz="1600" dirty="0">
                <a:cs typeface="Arial" charset="0"/>
              </a:rPr>
              <a:t>A defined characteristic that is measured as an indicator of</a:t>
            </a:r>
          </a:p>
          <a:p>
            <a:pPr>
              <a:buFont typeface="Arial" charset="0"/>
              <a:buChar char="•"/>
              <a:defRPr/>
            </a:pPr>
            <a:r>
              <a:rPr lang="en-GB" sz="1600" dirty="0">
                <a:cs typeface="Arial" charset="0"/>
              </a:rPr>
              <a:t>normal biological processes, </a:t>
            </a:r>
          </a:p>
          <a:p>
            <a:pPr>
              <a:buFont typeface="Arial" charset="0"/>
              <a:buChar char="•"/>
              <a:defRPr/>
            </a:pPr>
            <a:r>
              <a:rPr lang="en-GB" sz="1600" dirty="0">
                <a:cs typeface="Arial" charset="0"/>
              </a:rPr>
              <a:t>pathogenic processes, or </a:t>
            </a:r>
          </a:p>
          <a:p>
            <a:pPr>
              <a:spcAft>
                <a:spcPts val="1200"/>
              </a:spcAft>
              <a:buFont typeface="Arial" charset="0"/>
              <a:buChar char="•"/>
              <a:defRPr/>
            </a:pPr>
            <a:r>
              <a:rPr lang="en-GB" sz="1600" dirty="0">
                <a:cs typeface="Arial" charset="0"/>
              </a:rPr>
              <a:t>responses to an exposure or intervention, including therapeutic interventions. </a:t>
            </a:r>
          </a:p>
          <a:p>
            <a:pPr>
              <a:spcAft>
                <a:spcPts val="1200"/>
              </a:spcAft>
              <a:defRPr/>
            </a:pPr>
            <a:r>
              <a:rPr lang="en-GB" sz="1600" dirty="0">
                <a:cs typeface="Arial" charset="0"/>
              </a:rPr>
              <a:t>“Molecular, histologic, radiographic, or physiologic characteristics are types of biomarkers.” </a:t>
            </a:r>
          </a:p>
          <a:p>
            <a:pPr>
              <a:defRPr/>
            </a:pPr>
            <a:r>
              <a:rPr lang="en-GB" sz="1600" dirty="0">
                <a:cs typeface="Arial" charset="0"/>
              </a:rPr>
              <a:t>“A biomarker is not an assessment of how an individual feels, functions, or survives” </a:t>
            </a:r>
          </a:p>
          <a:p>
            <a:r>
              <a:rPr lang="en-US" sz="1600" dirty="0"/>
              <a:t>Categories of biomarker: </a:t>
            </a:r>
          </a:p>
          <a:p>
            <a:pPr>
              <a:buFont typeface="Arial" charset="0"/>
              <a:buChar char="•"/>
            </a:pPr>
            <a:r>
              <a:rPr lang="en-US" sz="1600" dirty="0"/>
              <a:t>susceptibility/risk, </a:t>
            </a:r>
          </a:p>
          <a:p>
            <a:pPr>
              <a:buFont typeface="Arial" charset="0"/>
              <a:buChar char="•"/>
            </a:pPr>
            <a:r>
              <a:rPr lang="en-US" sz="1600" dirty="0"/>
              <a:t>diagnostic, </a:t>
            </a:r>
          </a:p>
          <a:p>
            <a:pPr>
              <a:buFont typeface="Arial" charset="0"/>
              <a:buChar char="•"/>
            </a:pPr>
            <a:r>
              <a:rPr lang="en-US" sz="1600" dirty="0"/>
              <a:t>monitoring,</a:t>
            </a:r>
          </a:p>
          <a:p>
            <a:pPr>
              <a:buFont typeface="Arial" charset="0"/>
              <a:buChar char="•"/>
            </a:pPr>
            <a:r>
              <a:rPr lang="en-US" sz="1600" dirty="0"/>
              <a:t>prognostic, </a:t>
            </a:r>
          </a:p>
          <a:p>
            <a:pPr>
              <a:buFont typeface="Arial" charset="0"/>
              <a:buChar char="•"/>
            </a:pPr>
            <a:r>
              <a:rPr lang="en-US" sz="1600" dirty="0"/>
              <a:t>predictive, </a:t>
            </a:r>
          </a:p>
          <a:p>
            <a:pPr>
              <a:buFont typeface="Arial" charset="0"/>
              <a:buChar char="•"/>
            </a:pPr>
            <a:r>
              <a:rPr lang="en-US" sz="1600" dirty="0" err="1"/>
              <a:t>pharmacodynamic</a:t>
            </a:r>
            <a:r>
              <a:rPr lang="en-US" sz="1600" dirty="0"/>
              <a:t>/response, </a:t>
            </a:r>
          </a:p>
          <a:p>
            <a:pPr>
              <a:buFont typeface="Arial" charset="0"/>
              <a:buChar char="•"/>
            </a:pPr>
            <a:r>
              <a:rPr lang="en-US" sz="1600" dirty="0" smtClean="0"/>
              <a:t>safety</a:t>
            </a:r>
            <a:endParaRPr lang="en-GB" sz="1600" dirty="0"/>
          </a:p>
        </p:txBody>
      </p:sp>
      <p:sp>
        <p:nvSpPr>
          <p:cNvPr id="2" name="Oval 1"/>
          <p:cNvSpPr/>
          <p:nvPr/>
        </p:nvSpPr>
        <p:spPr bwMode="auto">
          <a:xfrm>
            <a:off x="2660808" y="2810057"/>
            <a:ext cx="14835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p:nvPicPr>
        <p:blipFill>
          <a:blip r:embed="rId3"/>
          <a:stretch>
            <a:fillRect/>
          </a:stretch>
        </p:blipFill>
        <p:spPr>
          <a:xfrm>
            <a:off x="6808370" y="3841915"/>
            <a:ext cx="2050672" cy="2563341"/>
          </a:xfrm>
          <a:prstGeom prst="rect">
            <a:avLst/>
          </a:prstGeom>
        </p:spPr>
      </p:pic>
      <p:sp>
        <p:nvSpPr>
          <p:cNvPr id="8" name="Rectangle 7"/>
          <p:cNvSpPr/>
          <p:nvPr/>
        </p:nvSpPr>
        <p:spPr>
          <a:xfrm>
            <a:off x="2480330" y="6128257"/>
            <a:ext cx="5928565" cy="276999"/>
          </a:xfrm>
          <a:prstGeom prst="rect">
            <a:avLst/>
          </a:prstGeom>
        </p:spPr>
        <p:txBody>
          <a:bodyPr wrap="square">
            <a:spAutoFit/>
          </a:bodyPr>
          <a:lstStyle/>
          <a:p>
            <a:r>
              <a:rPr lang="en-US" sz="1200" dirty="0">
                <a:hlinkClick r:id="rId4"/>
              </a:rPr>
              <a:t>https://</a:t>
            </a:r>
            <a:r>
              <a:rPr lang="en-US" sz="1200" dirty="0" smtClean="0">
                <a:hlinkClick r:id="rId4"/>
              </a:rPr>
              <a:t>www.ncbi.nlm.nih.gov/books/NBK338448</a:t>
            </a:r>
            <a:r>
              <a:rPr lang="en-US" sz="1200" dirty="0" smtClean="0"/>
              <a:t> </a:t>
            </a:r>
            <a:endParaRPr lang="en-US" sz="1200" dirty="0"/>
          </a:p>
        </p:txBody>
      </p:sp>
      <p:sp>
        <p:nvSpPr>
          <p:cNvPr id="10" name="Oval 9"/>
          <p:cNvSpPr/>
          <p:nvPr/>
        </p:nvSpPr>
        <p:spPr bwMode="auto">
          <a:xfrm>
            <a:off x="302199" y="5825143"/>
            <a:ext cx="14835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30673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äsentation_Template_TRISTA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D00F65F646BD43A3F2DB6C6F5E6C7D" ma:contentTypeVersion="6" ma:contentTypeDescription="Create a new document." ma:contentTypeScope="" ma:versionID="64d104fb6ec616aea204e34be2d4fb0d">
  <xsd:schema xmlns:xsd="http://www.w3.org/2001/XMLSchema" xmlns:xs="http://www.w3.org/2001/XMLSchema" xmlns:p="http://schemas.microsoft.com/office/2006/metadata/properties" xmlns:ns2="2e5f1a15-dcf5-465d-aa69-0154075cf0d4" xmlns:ns3="http://schemas.microsoft.com/sharepoint/v3/fields" xmlns:ns4="06eb9bdb-5f7f-4b24-a546-f8d11eb0a80f" targetNamespace="http://schemas.microsoft.com/office/2006/metadata/properties" ma:root="true" ma:fieldsID="db81d32278013f22f5f193023e165862" ns2:_="" ns3:_="" ns4:_="">
    <xsd:import namespace="2e5f1a15-dcf5-465d-aa69-0154075cf0d4"/>
    <xsd:import namespace="http://schemas.microsoft.com/sharepoint/v3/fields"/>
    <xsd:import namespace="06eb9bdb-5f7f-4b24-a546-f8d11eb0a80f"/>
    <xsd:element name="properties">
      <xsd:complexType>
        <xsd:sequence>
          <xsd:element name="documentManagement">
            <xsd:complexType>
              <xsd:all>
                <xsd:element ref="ns2:Type_x0020_of_x0020_document" minOccurs="0"/>
                <xsd:element ref="ns3:_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f1a15-dcf5-465d-aa69-0154075cf0d4" elementFormDefault="qualified">
    <xsd:import namespace="http://schemas.microsoft.com/office/2006/documentManagement/types"/>
    <xsd:import namespace="http://schemas.microsoft.com/office/infopath/2007/PartnerControls"/>
    <xsd:element name="Type_x0020_of_x0020_document" ma:index="1" nillable="true" ma:displayName="Type of document" ma:list="{f70128f3-03c6-44ab-8a9d-3f1804a38bc3}" ma:internalName="Type_x0020_of_x0020_document" ma:readOnly="false" ma:showField="Title" ma:web="2e5f1a15-dcf5-465d-aa69-0154075cf0d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default="Not Started" ma:format="Dropdown" ma:internalName="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06eb9bdb-5f7f-4b24-a546-f8d11eb0a80f"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Type_x0020_of_x0020_document xmlns="2e5f1a15-dcf5-465d-aa69-0154075cf0d4" xsi:nil="true"/>
  </documentManagement>
</p:properties>
</file>

<file path=customXml/itemProps1.xml><?xml version="1.0" encoding="utf-8"?>
<ds:datastoreItem xmlns:ds="http://schemas.openxmlformats.org/officeDocument/2006/customXml" ds:itemID="{A0EEDC98-93DD-4F08-B0EE-A838DD429A76}">
  <ds:schemaRefs>
    <ds:schemaRef ds:uri="http://schemas.microsoft.com/sharepoint/v3/contenttype/forms"/>
  </ds:schemaRefs>
</ds:datastoreItem>
</file>

<file path=customXml/itemProps2.xml><?xml version="1.0" encoding="utf-8"?>
<ds:datastoreItem xmlns:ds="http://schemas.openxmlformats.org/officeDocument/2006/customXml" ds:itemID="{88E6DF9E-746B-4325-AD2E-52FF48D4D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5f1a15-dcf5-465d-aa69-0154075cf0d4"/>
    <ds:schemaRef ds:uri="http://schemas.microsoft.com/sharepoint/v3/fields"/>
    <ds:schemaRef ds:uri="06eb9bdb-5f7f-4b24-a546-f8d11eb0a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227928-7FB6-46DD-A93C-4E9DBB3E4EFE}">
  <ds:schemaRefs>
    <ds:schemaRef ds:uri="06eb9bdb-5f7f-4b24-a546-f8d11eb0a80f"/>
    <ds:schemaRef ds:uri="http://schemas.openxmlformats.org/package/2006/metadata/core-properties"/>
    <ds:schemaRef ds:uri="http://www.w3.org/XML/1998/namespace"/>
    <ds:schemaRef ds:uri="http://schemas.microsoft.com/office/infopath/2007/PartnerControls"/>
    <ds:schemaRef ds:uri="http://purl.org/dc/terms/"/>
    <ds:schemaRef ds:uri="2e5f1a15-dcf5-465d-aa69-0154075cf0d4"/>
    <ds:schemaRef ds:uri="http://schemas.microsoft.com/office/2006/documentManagement/types"/>
    <ds:schemaRef ds:uri="http://purl.org/dc/dcmitype/"/>
    <ds:schemaRef ds:uri="http://schemas.microsoft.com/sharepoint/v3/field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Präsentation_Template_TRISTAN</Template>
  <TotalTime>0</TotalTime>
  <Words>1279</Words>
  <Application>Microsoft Office PowerPoint</Application>
  <PresentationFormat>Bildschirmpräsentation (4:3)</PresentationFormat>
  <Paragraphs>182</Paragraphs>
  <Slides>15</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17" baseType="lpstr">
      <vt:lpstr>Präsentation_Template_TRISTAN</vt:lpstr>
      <vt:lpstr>think-cell Folie</vt:lpstr>
      <vt:lpstr>Translational Imaging in Drug Safety Assessment</vt:lpstr>
      <vt:lpstr>Drug safety assessment</vt:lpstr>
      <vt:lpstr>PowerPoint-Präsentation</vt:lpstr>
      <vt:lpstr>The drug safety challenge </vt:lpstr>
      <vt:lpstr>Failures harm people, Failures threaten drug research itself</vt:lpstr>
      <vt:lpstr>Using safety biomarkers to stop drugs</vt:lpstr>
      <vt:lpstr>PowerPoint-Präsentation</vt:lpstr>
      <vt:lpstr>Using safety biomarkers to proceed with caution</vt:lpstr>
      <vt:lpstr>Biomarkers</vt:lpstr>
      <vt:lpstr>Why use imaging biomarkers?</vt:lpstr>
      <vt:lpstr>Established imaging biomarkers for safety assessment</vt:lpstr>
      <vt:lpstr>Established imaging biomarkers for safety assessment</vt:lpstr>
      <vt:lpstr>Validation challenges</vt:lpstr>
      <vt:lpstr>PowerPoint-Präsentation</vt:lpstr>
      <vt:lpstr>Key validation activities</vt:lpstr>
    </vt:vector>
  </TitlesOfParts>
  <Company>Bayer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IMI-2 Project:   Translational Imaging in Drug Safety Assessment “TRISTAN”</dc:title>
  <dc:creator>Gunnar Schuetz</dc:creator>
  <cp:lastModifiedBy>Gunnar Schuetz</cp:lastModifiedBy>
  <cp:revision>87</cp:revision>
  <dcterms:created xsi:type="dcterms:W3CDTF">2017-02-27T10:13:36Z</dcterms:created>
  <dcterms:modified xsi:type="dcterms:W3CDTF">2017-03-06T13:48:15Z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0x0101003CD00F65F646BD43A3F2DB6C6F5E6C7D</vt:lpwstr>
  </property>
</Properties>
</file>